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5"/>
  </p:notesMasterIdLst>
  <p:sldIdLst>
    <p:sldId id="256" r:id="rId2"/>
    <p:sldId id="258" r:id="rId3"/>
    <p:sldId id="257" r:id="rId4"/>
    <p:sldId id="262" r:id="rId5"/>
    <p:sldId id="261" r:id="rId6"/>
    <p:sldId id="271" r:id="rId7"/>
    <p:sldId id="263" r:id="rId8"/>
    <p:sldId id="264" r:id="rId9"/>
    <p:sldId id="265" r:id="rId10"/>
    <p:sldId id="266" r:id="rId11"/>
    <p:sldId id="267" r:id="rId12"/>
    <p:sldId id="268" r:id="rId13"/>
    <p:sldId id="269" r:id="rId14"/>
    <p:sldId id="270" r:id="rId15"/>
    <p:sldId id="273" r:id="rId16"/>
    <p:sldId id="272" r:id="rId17"/>
    <p:sldId id="274" r:id="rId18"/>
    <p:sldId id="278" r:id="rId19"/>
    <p:sldId id="275" r:id="rId20"/>
    <p:sldId id="276" r:id="rId21"/>
    <p:sldId id="277"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5" autoAdjust="0"/>
    <p:restoredTop sz="94620" autoAdjust="0"/>
  </p:normalViewPr>
  <p:slideViewPr>
    <p:cSldViewPr snapToGrid="0">
      <p:cViewPr varScale="1">
        <p:scale>
          <a:sx n="114" d="100"/>
          <a:sy n="114" d="100"/>
        </p:scale>
        <p:origin x="300" y="11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66753-7665-4D4E-8152-A16F8C3192F4}" type="datetimeFigureOut">
              <a:rPr lang="en-IN" smtClean="0"/>
              <a:t>15-04-2023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3F383-D64F-43DA-A985-B207D823984F}" type="slidenum">
              <a:rPr lang="en-IN" smtClean="0"/>
              <a:t>‹#›</a:t>
            </a:fld>
            <a:endParaRPr lang="en-IN"/>
          </a:p>
        </p:txBody>
      </p:sp>
    </p:spTree>
    <p:extLst>
      <p:ext uri="{BB962C8B-B14F-4D97-AF65-F5344CB8AC3E}">
        <p14:creationId xmlns:p14="http://schemas.microsoft.com/office/powerpoint/2010/main" val="408032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FEFD48-8C81-4231-9C33-A06F09AA8B9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234413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FEFD48-8C81-4231-9C33-A06F09AA8B9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1931359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FEFD48-8C81-4231-9C33-A06F09AA8B9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A3B5E7C-19C6-47A7-9CBA-6F208A5F530F}"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36848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5FEFD48-8C81-4231-9C33-A06F09AA8B9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1343352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5FEFD48-8C81-4231-9C33-A06F09AA8B9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A3B5E7C-19C6-47A7-9CBA-6F208A5F530F}"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61203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5FEFD48-8C81-4231-9C33-A06F09AA8B9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425095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EFD48-8C81-4231-9C33-A06F09AA8B9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1707119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EFD48-8C81-4231-9C33-A06F09AA8B9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1749909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EFD48-8C81-4231-9C33-A06F09AA8B9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3314955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FEFD48-8C81-4231-9C33-A06F09AA8B9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1033157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FEFD48-8C81-4231-9C33-A06F09AA8B9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299476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FEFD48-8C81-4231-9C33-A06F09AA8B98}" type="datetimeFigureOut">
              <a:rPr lang="en-IN" smtClean="0"/>
              <a:t>15-04-2023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453318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FEFD48-8C81-4231-9C33-A06F09AA8B98}" type="datetimeFigureOut">
              <a:rPr lang="en-IN" smtClean="0"/>
              <a:t>15-04-2023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4266983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FEFD48-8C81-4231-9C33-A06F09AA8B98}" type="datetimeFigureOut">
              <a:rPr lang="en-IN" smtClean="0"/>
              <a:t>15-04-2023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2653696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FEFD48-8C81-4231-9C33-A06F09AA8B9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36664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FEFD48-8C81-4231-9C33-A06F09AA8B9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A3B5E7C-19C6-47A7-9CBA-6F208A5F530F}" type="slidenum">
              <a:rPr lang="en-IN" smtClean="0"/>
              <a:t>‹#›</a:t>
            </a:fld>
            <a:endParaRPr lang="en-IN"/>
          </a:p>
        </p:txBody>
      </p:sp>
    </p:spTree>
    <p:extLst>
      <p:ext uri="{BB962C8B-B14F-4D97-AF65-F5344CB8AC3E}">
        <p14:creationId xmlns:p14="http://schemas.microsoft.com/office/powerpoint/2010/main" val="3757242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5FEFD48-8C81-4231-9C33-A06F09AA8B98}" type="datetimeFigureOut">
              <a:rPr lang="en-IN" smtClean="0"/>
              <a:t>15-04-2023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A3B5E7C-19C6-47A7-9CBA-6F208A5F530F}" type="slidenum">
              <a:rPr lang="en-IN" smtClean="0"/>
              <a:t>‹#›</a:t>
            </a:fld>
            <a:endParaRPr lang="en-IN"/>
          </a:p>
        </p:txBody>
      </p:sp>
    </p:spTree>
    <p:extLst>
      <p:ext uri="{BB962C8B-B14F-4D97-AF65-F5344CB8AC3E}">
        <p14:creationId xmlns:p14="http://schemas.microsoft.com/office/powerpoint/2010/main" val="238725182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datasets/splcher/animefacedataset"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AaratSatsangi/Anime-Face-Generator---VAE"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D550-65D7-4419-B4CB-3A84E7557A0F}"/>
              </a:ext>
            </a:extLst>
          </p:cNvPr>
          <p:cNvSpPr>
            <a:spLocks noGrp="1"/>
          </p:cNvSpPr>
          <p:nvPr>
            <p:ph type="ctrTitle"/>
          </p:nvPr>
        </p:nvSpPr>
        <p:spPr>
          <a:xfrm>
            <a:off x="2589213" y="1510018"/>
            <a:ext cx="8915399" cy="3267363"/>
          </a:xfrm>
        </p:spPr>
        <p:txBody>
          <a:bodyPr anchor="ctr">
            <a:normAutofit fontScale="90000"/>
          </a:bodyPr>
          <a:lstStyle/>
          <a:p>
            <a:pPr algn="ctr"/>
            <a:r>
              <a:rPr lang="en-IN" dirty="0">
                <a:latin typeface="Times New Roman" panose="02020603050405020304" pitchFamily="18" charset="0"/>
                <a:cs typeface="Times New Roman" panose="02020603050405020304" pitchFamily="18" charset="0"/>
              </a:rPr>
              <a:t>Image Generation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using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Variational Autoencoders</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(VAE)</a:t>
            </a:r>
          </a:p>
        </p:txBody>
      </p:sp>
      <p:sp>
        <p:nvSpPr>
          <p:cNvPr id="3" name="Subtitle 2">
            <a:extLst>
              <a:ext uri="{FF2B5EF4-FFF2-40B4-BE49-F238E27FC236}">
                <a16:creationId xmlns:a16="http://schemas.microsoft.com/office/drawing/2014/main" id="{EBD8971E-FF01-46B8-B56A-68EF1635D371}"/>
              </a:ext>
            </a:extLst>
          </p:cNvPr>
          <p:cNvSpPr>
            <a:spLocks noGrp="1"/>
          </p:cNvSpPr>
          <p:nvPr>
            <p:ph type="subTitle" idx="1"/>
          </p:nvPr>
        </p:nvSpPr>
        <p:spPr>
          <a:xfrm>
            <a:off x="7342909" y="5070764"/>
            <a:ext cx="4276435" cy="1492754"/>
          </a:xfrm>
        </p:spPr>
        <p:txBody>
          <a:bodyPr anchor="b">
            <a:noAutofit/>
          </a:bodyPr>
          <a:lstStyle/>
          <a:p>
            <a:r>
              <a:rPr lang="en-IN" sz="2400" b="1" i="1" cap="none" dirty="0">
                <a:latin typeface="Times New Roman" panose="02020603050405020304" pitchFamily="18" charset="0"/>
                <a:cs typeface="Times New Roman" panose="02020603050405020304" pitchFamily="18" charset="0"/>
              </a:rPr>
              <a:t>Submitted By –</a:t>
            </a:r>
            <a:r>
              <a:rPr lang="en-IN" sz="2400" b="1" i="1" u="sng" cap="none" dirty="0">
                <a:latin typeface="Times New Roman" panose="02020603050405020304" pitchFamily="18" charset="0"/>
                <a:cs typeface="Times New Roman" panose="02020603050405020304" pitchFamily="18" charset="0"/>
              </a:rPr>
              <a:t> </a:t>
            </a:r>
          </a:p>
          <a:p>
            <a:pPr>
              <a:lnSpc>
                <a:spcPct val="100000"/>
              </a:lnSpc>
            </a:pPr>
            <a:r>
              <a:rPr lang="en-IN" sz="2400" i="1" cap="none" dirty="0">
                <a:latin typeface="Times New Roman" panose="02020603050405020304" pitchFamily="18" charset="0"/>
                <a:cs typeface="Times New Roman" panose="02020603050405020304" pitchFamily="18" charset="0"/>
              </a:rPr>
              <a:t>- Aarat </a:t>
            </a:r>
            <a:r>
              <a:rPr lang="en-IN" sz="2400" i="1" cap="none" dirty="0" err="1">
                <a:latin typeface="Times New Roman" panose="02020603050405020304" pitchFamily="18" charset="0"/>
                <a:cs typeface="Times New Roman" panose="02020603050405020304" pitchFamily="18" charset="0"/>
              </a:rPr>
              <a:t>satsangi</a:t>
            </a:r>
            <a:endParaRPr lang="en-IN" sz="2400" i="1" cap="none" dirty="0">
              <a:latin typeface="Times New Roman" panose="02020603050405020304" pitchFamily="18" charset="0"/>
              <a:cs typeface="Times New Roman" panose="02020603050405020304" pitchFamily="18" charset="0"/>
            </a:endParaRPr>
          </a:p>
          <a:p>
            <a:pPr>
              <a:lnSpc>
                <a:spcPct val="100000"/>
              </a:lnSpc>
            </a:pPr>
            <a:r>
              <a:rPr lang="en-IN" sz="2400" i="1" cap="none" dirty="0">
                <a:latin typeface="Times New Roman" panose="02020603050405020304" pitchFamily="18" charset="0"/>
                <a:cs typeface="Times New Roman" panose="02020603050405020304" pitchFamily="18" charset="0"/>
              </a:rPr>
              <a:t>- B.Tech. 4</a:t>
            </a:r>
            <a:r>
              <a:rPr lang="en-IN" sz="2400" i="1" cap="none" baseline="30000" dirty="0">
                <a:latin typeface="Times New Roman" panose="02020603050405020304" pitchFamily="18" charset="0"/>
                <a:cs typeface="Times New Roman" panose="02020603050405020304" pitchFamily="18" charset="0"/>
              </a:rPr>
              <a:t>th</a:t>
            </a:r>
            <a:r>
              <a:rPr lang="en-IN" sz="2400" i="1" cap="none" dirty="0">
                <a:latin typeface="Times New Roman" panose="02020603050405020304" pitchFamily="18" charset="0"/>
                <a:cs typeface="Times New Roman" panose="02020603050405020304" pitchFamily="18" charset="0"/>
              </a:rPr>
              <a:t> Year Electrical (CS)</a:t>
            </a:r>
          </a:p>
        </p:txBody>
      </p:sp>
    </p:spTree>
    <p:extLst>
      <p:ext uri="{BB962C8B-B14F-4D97-AF65-F5344CB8AC3E}">
        <p14:creationId xmlns:p14="http://schemas.microsoft.com/office/powerpoint/2010/main" val="332500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B067-8448-4BF9-A124-9DB73CBDADE5}"/>
              </a:ext>
            </a:extLst>
          </p:cNvPr>
          <p:cNvSpPr>
            <a:spLocks noGrp="1"/>
          </p:cNvSpPr>
          <p:nvPr>
            <p:ph type="title"/>
          </p:nvPr>
        </p:nvSpPr>
        <p:spPr>
          <a:xfrm>
            <a:off x="2592925" y="624110"/>
            <a:ext cx="8911687" cy="793629"/>
          </a:xfrm>
        </p:spPr>
        <p:txBody>
          <a:bodyPr anchor="ctr"/>
          <a:lstStyle/>
          <a:p>
            <a:r>
              <a:rPr lang="en-IN" dirty="0"/>
              <a:t>VAE – Modifying Encoder</a:t>
            </a:r>
          </a:p>
        </p:txBody>
      </p:sp>
      <p:pic>
        <p:nvPicPr>
          <p:cNvPr id="4" name="Picture 3">
            <a:extLst>
              <a:ext uri="{FF2B5EF4-FFF2-40B4-BE49-F238E27FC236}">
                <a16:creationId xmlns:a16="http://schemas.microsoft.com/office/drawing/2014/main" id="{FED2056D-59C8-4E8C-9135-22EE38D453D7}"/>
              </a:ext>
            </a:extLst>
          </p:cNvPr>
          <p:cNvPicPr>
            <a:picLocks noChangeAspect="1"/>
          </p:cNvPicPr>
          <p:nvPr/>
        </p:nvPicPr>
        <p:blipFill>
          <a:blip r:embed="rId2"/>
          <a:stretch>
            <a:fillRect/>
          </a:stretch>
        </p:blipFill>
        <p:spPr>
          <a:xfrm>
            <a:off x="1913309" y="1834557"/>
            <a:ext cx="3511229" cy="101847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401A171E-0B41-4764-BD50-A883156CC8C2}"/>
              </a:ext>
            </a:extLst>
          </p:cNvPr>
          <p:cNvPicPr>
            <a:picLocks noChangeAspect="1"/>
          </p:cNvPicPr>
          <p:nvPr/>
        </p:nvPicPr>
        <p:blipFill>
          <a:blip r:embed="rId3"/>
          <a:stretch>
            <a:fillRect/>
          </a:stretch>
        </p:blipFill>
        <p:spPr>
          <a:xfrm>
            <a:off x="6683041" y="1788829"/>
            <a:ext cx="3946893" cy="106420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7D1CDA5B-996D-4C0D-BBE9-FAB8144438AB}"/>
              </a:ext>
            </a:extLst>
          </p:cNvPr>
          <p:cNvSpPr txBox="1"/>
          <p:nvPr/>
        </p:nvSpPr>
        <p:spPr>
          <a:xfrm>
            <a:off x="2210030" y="2911649"/>
            <a:ext cx="2917786" cy="369332"/>
          </a:xfrm>
          <a:prstGeom prst="rect">
            <a:avLst/>
          </a:prstGeom>
          <a:noFill/>
        </p:spPr>
        <p:txBody>
          <a:bodyPr wrap="none" rtlCol="0">
            <a:spAutoFit/>
          </a:bodyPr>
          <a:lstStyle/>
          <a:p>
            <a:r>
              <a:rPr lang="en-IN" u="sng" dirty="0"/>
              <a:t>Gaussian Distribution: 1D</a:t>
            </a:r>
          </a:p>
        </p:txBody>
      </p:sp>
      <p:sp>
        <p:nvSpPr>
          <p:cNvPr id="11" name="TextBox 10">
            <a:extLst>
              <a:ext uri="{FF2B5EF4-FFF2-40B4-BE49-F238E27FC236}">
                <a16:creationId xmlns:a16="http://schemas.microsoft.com/office/drawing/2014/main" id="{1367E88E-A4BD-4117-9AE3-8C5434553E03}"/>
              </a:ext>
            </a:extLst>
          </p:cNvPr>
          <p:cNvSpPr txBox="1"/>
          <p:nvPr/>
        </p:nvSpPr>
        <p:spPr>
          <a:xfrm>
            <a:off x="6723906" y="2889341"/>
            <a:ext cx="3865161" cy="369332"/>
          </a:xfrm>
          <a:prstGeom prst="rect">
            <a:avLst/>
          </a:prstGeom>
          <a:noFill/>
        </p:spPr>
        <p:txBody>
          <a:bodyPr wrap="none" rtlCol="0">
            <a:spAutoFit/>
          </a:bodyPr>
          <a:lstStyle/>
          <a:p>
            <a:r>
              <a:rPr lang="en-IN" u="sng" dirty="0"/>
              <a:t>Multivariate Gaussian Distribution</a:t>
            </a:r>
          </a:p>
        </p:txBody>
      </p:sp>
      <p:pic>
        <p:nvPicPr>
          <p:cNvPr id="13" name="Picture 12">
            <a:extLst>
              <a:ext uri="{FF2B5EF4-FFF2-40B4-BE49-F238E27FC236}">
                <a16:creationId xmlns:a16="http://schemas.microsoft.com/office/drawing/2014/main" id="{8F57ED55-B426-4132-B592-936372C244F3}"/>
              </a:ext>
            </a:extLst>
          </p:cNvPr>
          <p:cNvPicPr>
            <a:picLocks noChangeAspect="1"/>
          </p:cNvPicPr>
          <p:nvPr/>
        </p:nvPicPr>
        <p:blipFill rotWithShape="1">
          <a:blip r:embed="rId4"/>
          <a:srcRect l="1777"/>
          <a:stretch/>
        </p:blipFill>
        <p:spPr>
          <a:xfrm>
            <a:off x="2588860" y="4024160"/>
            <a:ext cx="1468073" cy="943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23ADA8E1-D4B3-4778-82EC-97426FA0361F}"/>
              </a:ext>
            </a:extLst>
          </p:cNvPr>
          <p:cNvPicPr>
            <a:picLocks noChangeAspect="1"/>
          </p:cNvPicPr>
          <p:nvPr/>
        </p:nvPicPr>
        <p:blipFill>
          <a:blip r:embed="rId5"/>
          <a:stretch>
            <a:fillRect/>
          </a:stretch>
        </p:blipFill>
        <p:spPr>
          <a:xfrm>
            <a:off x="6428638" y="4105996"/>
            <a:ext cx="4029638" cy="862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Content Placeholder 2">
            <a:extLst>
              <a:ext uri="{FF2B5EF4-FFF2-40B4-BE49-F238E27FC236}">
                <a16:creationId xmlns:a16="http://schemas.microsoft.com/office/drawing/2014/main" id="{D99F18C3-4A32-4C2A-A715-0FB456848638}"/>
              </a:ext>
            </a:extLst>
          </p:cNvPr>
          <p:cNvSpPr txBox="1">
            <a:spLocks/>
          </p:cNvSpPr>
          <p:nvPr/>
        </p:nvSpPr>
        <p:spPr>
          <a:xfrm>
            <a:off x="1839453" y="3429001"/>
            <a:ext cx="5056297" cy="3693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In 2d, </a:t>
            </a:r>
            <a:r>
              <a:rPr lang="en-IN" b="1" i="1" dirty="0"/>
              <a:t>µ </a:t>
            </a:r>
            <a:r>
              <a:rPr lang="en-IN" dirty="0"/>
              <a:t>and</a:t>
            </a:r>
            <a:r>
              <a:rPr lang="en-IN" i="1" dirty="0"/>
              <a:t> </a:t>
            </a:r>
            <a:r>
              <a:rPr lang="el-GR" b="1" i="0" dirty="0">
                <a:effectLst/>
              </a:rPr>
              <a:t>σ</a:t>
            </a:r>
            <a:r>
              <a:rPr lang="en-IN" b="1" i="0" dirty="0">
                <a:effectLst/>
              </a:rPr>
              <a:t> </a:t>
            </a:r>
            <a:r>
              <a:rPr lang="en-IN" i="0" dirty="0">
                <a:effectLst/>
              </a:rPr>
              <a:t>would be in the form - </a:t>
            </a:r>
            <a:r>
              <a:rPr lang="en-IN" i="0" dirty="0">
                <a:effectLst/>
                <a:latin typeface="Slabo27"/>
              </a:rPr>
              <a:t> </a:t>
            </a:r>
            <a:endParaRPr lang="en-IN" dirty="0"/>
          </a:p>
        </p:txBody>
      </p:sp>
      <p:sp>
        <p:nvSpPr>
          <p:cNvPr id="18" name="Content Placeholder 2">
            <a:extLst>
              <a:ext uri="{FF2B5EF4-FFF2-40B4-BE49-F238E27FC236}">
                <a16:creationId xmlns:a16="http://schemas.microsoft.com/office/drawing/2014/main" id="{591E18E3-B5F2-4024-BAF5-24CA01212DAB}"/>
              </a:ext>
            </a:extLst>
          </p:cNvPr>
          <p:cNvSpPr txBox="1">
            <a:spLocks/>
          </p:cNvSpPr>
          <p:nvPr/>
        </p:nvSpPr>
        <p:spPr>
          <a:xfrm>
            <a:off x="1913310" y="5208865"/>
            <a:ext cx="9238988" cy="7221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VAE assumes that there is no correlation between dimensions, i.e. </a:t>
            </a:r>
            <a:r>
              <a:rPr lang="en-IN" b="1" i="1" dirty="0"/>
              <a:t>⍴ = 0</a:t>
            </a:r>
            <a:r>
              <a:rPr lang="en-IN" i="0" dirty="0">
                <a:effectLst/>
              </a:rPr>
              <a:t>.</a:t>
            </a:r>
            <a:endParaRPr lang="en-IN" dirty="0"/>
          </a:p>
        </p:txBody>
      </p:sp>
    </p:spTree>
    <p:extLst>
      <p:ext uri="{BB962C8B-B14F-4D97-AF65-F5344CB8AC3E}">
        <p14:creationId xmlns:p14="http://schemas.microsoft.com/office/powerpoint/2010/main" val="2956896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B067-8448-4BF9-A124-9DB73CBDADE5}"/>
              </a:ext>
            </a:extLst>
          </p:cNvPr>
          <p:cNvSpPr>
            <a:spLocks noGrp="1"/>
          </p:cNvSpPr>
          <p:nvPr>
            <p:ph type="title"/>
          </p:nvPr>
        </p:nvSpPr>
        <p:spPr>
          <a:xfrm>
            <a:off x="2592925" y="624110"/>
            <a:ext cx="8911687" cy="793629"/>
          </a:xfrm>
        </p:spPr>
        <p:txBody>
          <a:bodyPr anchor="ctr"/>
          <a:lstStyle/>
          <a:p>
            <a:r>
              <a:rPr lang="en-IN" dirty="0"/>
              <a:t>VAE – Modifying Encoder</a:t>
            </a:r>
          </a:p>
        </p:txBody>
      </p:sp>
      <p:sp>
        <p:nvSpPr>
          <p:cNvPr id="5" name="Content Placeholder 2">
            <a:extLst>
              <a:ext uri="{FF2B5EF4-FFF2-40B4-BE49-F238E27FC236}">
                <a16:creationId xmlns:a16="http://schemas.microsoft.com/office/drawing/2014/main" id="{61B5B3C4-F286-4DAF-996C-BB434CFE0522}"/>
              </a:ext>
            </a:extLst>
          </p:cNvPr>
          <p:cNvSpPr txBox="1">
            <a:spLocks/>
          </p:cNvSpPr>
          <p:nvPr/>
        </p:nvSpPr>
        <p:spPr>
          <a:xfrm>
            <a:off x="2589212" y="1689683"/>
            <a:ext cx="8911687" cy="2471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The encoder in VAE leverages the attributes of Multivariate Gaussian Distribution and maps each input to a mean vector and a variance vector in the latent space</a:t>
            </a:r>
          </a:p>
        </p:txBody>
      </p:sp>
      <p:sp>
        <p:nvSpPr>
          <p:cNvPr id="11" name="AutoShape 16" descr="\mu">
            <a:extLst>
              <a:ext uri="{FF2B5EF4-FFF2-40B4-BE49-F238E27FC236}">
                <a16:creationId xmlns:a16="http://schemas.microsoft.com/office/drawing/2014/main" id="{9995B1D5-9BDE-4F60-9260-F598CD13CD64}"/>
              </a:ext>
            </a:extLst>
          </p:cNvPr>
          <p:cNvSpPr>
            <a:spLocks noChangeAspect="1" noChangeArrowheads="1"/>
          </p:cNvSpPr>
          <p:nvPr/>
        </p:nvSpPr>
        <p:spPr bwMode="auto">
          <a:xfrm>
            <a:off x="5943600" y="3280094"/>
            <a:ext cx="304800" cy="3013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descr="Generative and Discriminative Models | LearnOpenCV #">
            <a:extLst>
              <a:ext uri="{FF2B5EF4-FFF2-40B4-BE49-F238E27FC236}">
                <a16:creationId xmlns:a16="http://schemas.microsoft.com/office/drawing/2014/main" id="{231FD4E4-5759-4760-B019-177D1626D5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870" r="4308"/>
          <a:stretch/>
        </p:blipFill>
        <p:spPr bwMode="auto">
          <a:xfrm>
            <a:off x="7197755" y="2925310"/>
            <a:ext cx="3607266" cy="27556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1589B166-8564-4869-BA17-480E837A2266}"/>
              </a:ext>
            </a:extLst>
          </p:cNvPr>
          <p:cNvPicPr>
            <a:picLocks noChangeAspect="1"/>
          </p:cNvPicPr>
          <p:nvPr/>
        </p:nvPicPr>
        <p:blipFill>
          <a:blip r:embed="rId3"/>
          <a:stretch>
            <a:fillRect/>
          </a:stretch>
        </p:blipFill>
        <p:spPr>
          <a:xfrm>
            <a:off x="3213377" y="3724886"/>
            <a:ext cx="3035023" cy="1156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Straight Arrow Connector 11">
            <a:extLst>
              <a:ext uri="{FF2B5EF4-FFF2-40B4-BE49-F238E27FC236}">
                <a16:creationId xmlns:a16="http://schemas.microsoft.com/office/drawing/2014/main" id="{38DD231B-DB18-4A54-9D21-BE2A979B49BE}"/>
              </a:ext>
            </a:extLst>
          </p:cNvPr>
          <p:cNvCxnSpPr>
            <a:cxnSpLocks/>
          </p:cNvCxnSpPr>
          <p:nvPr/>
        </p:nvCxnSpPr>
        <p:spPr>
          <a:xfrm>
            <a:off x="6310313" y="4303115"/>
            <a:ext cx="21669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7175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B067-8448-4BF9-A124-9DB73CBDADE5}"/>
              </a:ext>
            </a:extLst>
          </p:cNvPr>
          <p:cNvSpPr>
            <a:spLocks noGrp="1"/>
          </p:cNvSpPr>
          <p:nvPr>
            <p:ph type="title"/>
          </p:nvPr>
        </p:nvSpPr>
        <p:spPr>
          <a:xfrm>
            <a:off x="2592925" y="624110"/>
            <a:ext cx="8911687" cy="793629"/>
          </a:xfrm>
        </p:spPr>
        <p:txBody>
          <a:bodyPr anchor="ctr"/>
          <a:lstStyle/>
          <a:p>
            <a:r>
              <a:rPr lang="en-IN" dirty="0"/>
              <a:t>VAE – Modifying Encoder</a:t>
            </a:r>
          </a:p>
        </p:txBody>
      </p:sp>
      <p:sp>
        <p:nvSpPr>
          <p:cNvPr id="5" name="Content Placeholder 2">
            <a:extLst>
              <a:ext uri="{FF2B5EF4-FFF2-40B4-BE49-F238E27FC236}">
                <a16:creationId xmlns:a16="http://schemas.microsoft.com/office/drawing/2014/main" id="{61B5B3C4-F286-4DAF-996C-BB434CFE0522}"/>
              </a:ext>
            </a:extLst>
          </p:cNvPr>
          <p:cNvSpPr txBox="1">
            <a:spLocks/>
          </p:cNvSpPr>
          <p:nvPr/>
        </p:nvSpPr>
        <p:spPr>
          <a:xfrm>
            <a:off x="2589212" y="1689684"/>
            <a:ext cx="8911687" cy="15199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Now that we have mapped the input to a Multivariate Gaussian Distribution, we need to take a sample from it, which will be our point in the latent space representing the input.</a:t>
            </a:r>
          </a:p>
          <a:p>
            <a:r>
              <a:rPr lang="en-IN" dirty="0"/>
              <a:t>To take the sample we do – </a:t>
            </a:r>
          </a:p>
          <a:p>
            <a:endParaRPr lang="en-IN" dirty="0"/>
          </a:p>
        </p:txBody>
      </p:sp>
      <p:sp>
        <p:nvSpPr>
          <p:cNvPr id="11" name="AutoShape 16" descr="\mu">
            <a:extLst>
              <a:ext uri="{FF2B5EF4-FFF2-40B4-BE49-F238E27FC236}">
                <a16:creationId xmlns:a16="http://schemas.microsoft.com/office/drawing/2014/main" id="{9995B1D5-9BDE-4F60-9260-F598CD13CD64}"/>
              </a:ext>
            </a:extLst>
          </p:cNvPr>
          <p:cNvSpPr>
            <a:spLocks noChangeAspect="1" noChangeArrowheads="1"/>
          </p:cNvSpPr>
          <p:nvPr/>
        </p:nvSpPr>
        <p:spPr bwMode="auto">
          <a:xfrm>
            <a:off x="5943600" y="3280094"/>
            <a:ext cx="304800" cy="3013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3A7EEF71-2C35-4EEB-87F8-7B417D711576}"/>
              </a:ext>
            </a:extLst>
          </p:cNvPr>
          <p:cNvPicPr>
            <a:picLocks noChangeAspect="1"/>
          </p:cNvPicPr>
          <p:nvPr/>
        </p:nvPicPr>
        <p:blipFill>
          <a:blip r:embed="rId2"/>
          <a:stretch>
            <a:fillRect/>
          </a:stretch>
        </p:blipFill>
        <p:spPr>
          <a:xfrm>
            <a:off x="6909461" y="2633251"/>
            <a:ext cx="4946025" cy="24712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78D7310-0492-4A53-AA31-0B5CBA05EACA}"/>
              </a:ext>
            </a:extLst>
          </p:cNvPr>
          <p:cNvPicPr>
            <a:picLocks noChangeAspect="1"/>
          </p:cNvPicPr>
          <p:nvPr/>
        </p:nvPicPr>
        <p:blipFill>
          <a:blip r:embed="rId3"/>
          <a:stretch>
            <a:fillRect/>
          </a:stretch>
        </p:blipFill>
        <p:spPr>
          <a:xfrm>
            <a:off x="3256509" y="3343565"/>
            <a:ext cx="2214948" cy="589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78B8FDB0-ECAE-4B74-8F20-97B77FE0FB06}"/>
              </a:ext>
            </a:extLst>
          </p:cNvPr>
          <p:cNvSpPr txBox="1"/>
          <p:nvPr/>
        </p:nvSpPr>
        <p:spPr>
          <a:xfrm>
            <a:off x="3562997" y="5382569"/>
            <a:ext cx="3376245" cy="923330"/>
          </a:xfrm>
          <a:prstGeom prst="rect">
            <a:avLst/>
          </a:prstGeom>
          <a:noFill/>
        </p:spPr>
        <p:txBody>
          <a:bodyPr wrap="none" rtlCol="0">
            <a:spAutoFit/>
          </a:bodyPr>
          <a:lstStyle/>
          <a:p>
            <a:pPr algn="ctr"/>
            <a:r>
              <a:rPr lang="en-IN" u="sng" dirty="0"/>
              <a:t>Sampled Point </a:t>
            </a:r>
          </a:p>
          <a:p>
            <a:pPr algn="ctr"/>
            <a:r>
              <a:rPr lang="en-IN" u="sng" dirty="0"/>
              <a:t>from </a:t>
            </a:r>
          </a:p>
          <a:p>
            <a:pPr algn="ctr"/>
            <a:r>
              <a:rPr lang="en-IN" u="sng" dirty="0"/>
              <a:t>Standard Normal Distribution</a:t>
            </a:r>
          </a:p>
        </p:txBody>
      </p:sp>
      <p:pic>
        <p:nvPicPr>
          <p:cNvPr id="14" name="Picture 13">
            <a:extLst>
              <a:ext uri="{FF2B5EF4-FFF2-40B4-BE49-F238E27FC236}">
                <a16:creationId xmlns:a16="http://schemas.microsoft.com/office/drawing/2014/main" id="{981654B4-2389-4265-824A-97AC59F74A8B}"/>
              </a:ext>
            </a:extLst>
          </p:cNvPr>
          <p:cNvPicPr>
            <a:picLocks noChangeAspect="1"/>
          </p:cNvPicPr>
          <p:nvPr/>
        </p:nvPicPr>
        <p:blipFill rotWithShape="1">
          <a:blip r:embed="rId4"/>
          <a:srcRect l="3067" t="6010" r="1971" b="8839"/>
          <a:stretch/>
        </p:blipFill>
        <p:spPr>
          <a:xfrm>
            <a:off x="2269467" y="4704756"/>
            <a:ext cx="1833563" cy="598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6" name="Straight Arrow Connector 15">
            <a:extLst>
              <a:ext uri="{FF2B5EF4-FFF2-40B4-BE49-F238E27FC236}">
                <a16:creationId xmlns:a16="http://schemas.microsoft.com/office/drawing/2014/main" id="{5733B867-039D-46F9-AFA1-250359B3065B}"/>
              </a:ext>
            </a:extLst>
          </p:cNvPr>
          <p:cNvCxnSpPr>
            <a:cxnSpLocks/>
          </p:cNvCxnSpPr>
          <p:nvPr/>
        </p:nvCxnSpPr>
        <p:spPr>
          <a:xfrm flipH="1">
            <a:off x="2495550" y="3790950"/>
            <a:ext cx="2482072" cy="10852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1E1D3372-6117-4CDC-BA3B-C481DA3A0EDA}"/>
              </a:ext>
            </a:extLst>
          </p:cNvPr>
          <p:cNvCxnSpPr>
            <a:cxnSpLocks/>
          </p:cNvCxnSpPr>
          <p:nvPr/>
        </p:nvCxnSpPr>
        <p:spPr>
          <a:xfrm>
            <a:off x="5219700" y="3790950"/>
            <a:ext cx="62840" cy="15598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3" name="TextBox 32">
            <a:extLst>
              <a:ext uri="{FF2B5EF4-FFF2-40B4-BE49-F238E27FC236}">
                <a16:creationId xmlns:a16="http://schemas.microsoft.com/office/drawing/2014/main" id="{A1F57C3D-5DEC-4B3B-AE19-4DB107258E8F}"/>
              </a:ext>
            </a:extLst>
          </p:cNvPr>
          <p:cNvSpPr txBox="1"/>
          <p:nvPr/>
        </p:nvSpPr>
        <p:spPr>
          <a:xfrm>
            <a:off x="8523170" y="5119077"/>
            <a:ext cx="1718606" cy="369332"/>
          </a:xfrm>
          <a:prstGeom prst="rect">
            <a:avLst/>
          </a:prstGeom>
          <a:noFill/>
        </p:spPr>
        <p:txBody>
          <a:bodyPr wrap="square" rtlCol="0">
            <a:spAutoFit/>
          </a:bodyPr>
          <a:lstStyle/>
          <a:p>
            <a:pPr algn="ctr"/>
            <a:r>
              <a:rPr lang="en-IN" u="sng" dirty="0"/>
              <a:t>Graph of </a:t>
            </a:r>
            <a:r>
              <a:rPr lang="el-GR" u="sng" dirty="0"/>
              <a:t>Σ</a:t>
            </a:r>
            <a:endParaRPr lang="en-IN" u="sng" dirty="0"/>
          </a:p>
        </p:txBody>
      </p:sp>
      <p:sp>
        <p:nvSpPr>
          <p:cNvPr id="35" name="TextBox 34">
            <a:extLst>
              <a:ext uri="{FF2B5EF4-FFF2-40B4-BE49-F238E27FC236}">
                <a16:creationId xmlns:a16="http://schemas.microsoft.com/office/drawing/2014/main" id="{58C2A292-F339-4C98-81EC-74CB1B837AAB}"/>
              </a:ext>
            </a:extLst>
          </p:cNvPr>
          <p:cNvSpPr txBox="1"/>
          <p:nvPr/>
        </p:nvSpPr>
        <p:spPr>
          <a:xfrm>
            <a:off x="8134350" y="5772225"/>
            <a:ext cx="3905250" cy="738664"/>
          </a:xfrm>
          <a:prstGeom prst="rect">
            <a:avLst/>
          </a:prstGeom>
          <a:noFill/>
        </p:spPr>
        <p:txBody>
          <a:bodyPr wrap="square" rtlCol="0">
            <a:spAutoFit/>
          </a:bodyPr>
          <a:lstStyle/>
          <a:p>
            <a:r>
              <a:rPr lang="en-US" sz="1400" b="1" i="1" u="sng" dirty="0">
                <a:solidFill>
                  <a:schemeClr val="tx1">
                    <a:lumMod val="75000"/>
                    <a:lumOff val="25000"/>
                  </a:schemeClr>
                </a:solidFill>
              </a:rPr>
              <a:t>Question</a:t>
            </a:r>
            <a:r>
              <a:rPr lang="en-US" sz="1400" b="1" i="1" dirty="0">
                <a:solidFill>
                  <a:schemeClr val="tx1">
                    <a:lumMod val="75000"/>
                    <a:lumOff val="25000"/>
                  </a:schemeClr>
                </a:solidFill>
              </a:rPr>
              <a:t>: </a:t>
            </a:r>
            <a:r>
              <a:rPr lang="en-US" sz="1400" i="1" dirty="0">
                <a:solidFill>
                  <a:schemeClr val="tx1">
                    <a:lumMod val="75000"/>
                    <a:lumOff val="25000"/>
                  </a:schemeClr>
                </a:solidFill>
              </a:rPr>
              <a:t>But why do we use </a:t>
            </a:r>
            <a:r>
              <a:rPr lang="el-GR" sz="1400" i="1" dirty="0"/>
              <a:t>Σ</a:t>
            </a:r>
            <a:r>
              <a:rPr lang="en-IN" sz="1400" i="1" dirty="0"/>
              <a:t> as exponential to the power of logarithm?</a:t>
            </a:r>
            <a:r>
              <a:rPr lang="en-IN" sz="1400" i="1" u="sng" dirty="0"/>
              <a:t> </a:t>
            </a:r>
            <a:endParaRPr lang="en-US" sz="1400" i="1" dirty="0">
              <a:solidFill>
                <a:schemeClr val="tx1">
                  <a:lumMod val="75000"/>
                  <a:lumOff val="25000"/>
                </a:schemeClr>
              </a:solidFill>
            </a:endParaRPr>
          </a:p>
          <a:p>
            <a:endParaRPr lang="en-IN" sz="1400" dirty="0"/>
          </a:p>
        </p:txBody>
      </p:sp>
    </p:spTree>
    <p:extLst>
      <p:ext uri="{BB962C8B-B14F-4D97-AF65-F5344CB8AC3E}">
        <p14:creationId xmlns:p14="http://schemas.microsoft.com/office/powerpoint/2010/main" val="767946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67B9-5F3A-445E-8492-C15FCB58A58D}"/>
              </a:ext>
            </a:extLst>
          </p:cNvPr>
          <p:cNvSpPr>
            <a:spLocks noGrp="1"/>
          </p:cNvSpPr>
          <p:nvPr>
            <p:ph type="title"/>
          </p:nvPr>
        </p:nvSpPr>
        <p:spPr/>
        <p:txBody>
          <a:bodyPr/>
          <a:lstStyle/>
          <a:p>
            <a:r>
              <a:rPr lang="en-IN" dirty="0"/>
              <a:t>VAE – Modifying Encoder</a:t>
            </a:r>
          </a:p>
        </p:txBody>
      </p:sp>
      <p:sp>
        <p:nvSpPr>
          <p:cNvPr id="4" name="Content Placeholder 3">
            <a:extLst>
              <a:ext uri="{FF2B5EF4-FFF2-40B4-BE49-F238E27FC236}">
                <a16:creationId xmlns:a16="http://schemas.microsoft.com/office/drawing/2014/main" id="{A93F5635-44B9-4F76-A42D-1ABC41B3D8B9}"/>
              </a:ext>
            </a:extLst>
          </p:cNvPr>
          <p:cNvSpPr txBox="1">
            <a:spLocks noGrp="1"/>
          </p:cNvSpPr>
          <p:nvPr>
            <p:ph idx="1"/>
          </p:nvPr>
        </p:nvSpPr>
        <p:spPr>
          <a:xfrm>
            <a:off x="2589213" y="2133600"/>
            <a:ext cx="5354637" cy="3380413"/>
          </a:xfrm>
          <a:prstGeom prst="rect">
            <a:avLst/>
          </a:prstGeom>
          <a:noFill/>
        </p:spPr>
        <p:txBody>
          <a:bodyPr wrap="square" rtlCol="0">
            <a:spAutoFit/>
          </a:bodyPr>
          <a:lstStyle/>
          <a:p>
            <a:r>
              <a:rPr lang="en-IN" dirty="0">
                <a:solidFill>
                  <a:schemeClr val="tx1">
                    <a:lumMod val="75000"/>
                    <a:lumOff val="25000"/>
                  </a:schemeClr>
                </a:solidFill>
              </a:rPr>
              <a:t>So, what have we achieved so far?</a:t>
            </a:r>
          </a:p>
          <a:p>
            <a:pPr lvl="1"/>
            <a:r>
              <a:rPr lang="en-US" dirty="0"/>
              <a:t>We’re sampling a random point around the mean value for encoding.</a:t>
            </a:r>
          </a:p>
          <a:p>
            <a:pPr lvl="2"/>
            <a:r>
              <a:rPr lang="en-US" dirty="0"/>
              <a:t>Which basically says that the points in the same area produce very similar images when decoded </a:t>
            </a:r>
          </a:p>
          <a:p>
            <a:pPr lvl="1"/>
            <a:r>
              <a:rPr lang="en-US" dirty="0"/>
              <a:t>VAE ensures a quasi-continuous latent space </a:t>
            </a:r>
          </a:p>
          <a:p>
            <a:pPr lvl="2"/>
            <a:r>
              <a:rPr lang="en-US" dirty="0"/>
              <a:t>That means - we can now sample any point in the latent space, expecting the decoder to create a well formed image.</a:t>
            </a:r>
          </a:p>
          <a:p>
            <a:pPr lvl="1"/>
            <a:endParaRPr lang="en-IN" dirty="0">
              <a:solidFill>
                <a:schemeClr val="tx1">
                  <a:lumMod val="75000"/>
                  <a:lumOff val="25000"/>
                </a:schemeClr>
              </a:solidFill>
            </a:endParaRPr>
          </a:p>
        </p:txBody>
      </p:sp>
      <p:sp>
        <p:nvSpPr>
          <p:cNvPr id="5" name="TextBox 4">
            <a:extLst>
              <a:ext uri="{FF2B5EF4-FFF2-40B4-BE49-F238E27FC236}">
                <a16:creationId xmlns:a16="http://schemas.microsoft.com/office/drawing/2014/main" id="{7B873BDB-C7DB-462D-9BC7-427177DE95DA}"/>
              </a:ext>
            </a:extLst>
          </p:cNvPr>
          <p:cNvSpPr txBox="1"/>
          <p:nvPr/>
        </p:nvSpPr>
        <p:spPr>
          <a:xfrm>
            <a:off x="7943850" y="2133600"/>
            <a:ext cx="3905250" cy="2677656"/>
          </a:xfrm>
          <a:prstGeom prst="rect">
            <a:avLst/>
          </a:prstGeom>
          <a:noFill/>
        </p:spPr>
        <p:txBody>
          <a:bodyPr wrap="square" rtlCol="0">
            <a:spAutoFit/>
          </a:bodyPr>
          <a:lstStyle/>
          <a:p>
            <a:r>
              <a:rPr lang="en-US" sz="1400" b="1" i="1" u="sng" dirty="0">
                <a:solidFill>
                  <a:schemeClr val="tx1">
                    <a:lumMod val="75000"/>
                    <a:lumOff val="25000"/>
                  </a:schemeClr>
                </a:solidFill>
              </a:rPr>
              <a:t>Answer</a:t>
            </a:r>
            <a:r>
              <a:rPr lang="en-US" sz="1400" b="1" i="1" dirty="0">
                <a:solidFill>
                  <a:schemeClr val="tx1">
                    <a:lumMod val="75000"/>
                    <a:lumOff val="25000"/>
                  </a:schemeClr>
                </a:solidFill>
              </a:rPr>
              <a:t>: </a:t>
            </a:r>
            <a:r>
              <a:rPr lang="en-US" sz="1400" dirty="0">
                <a:solidFill>
                  <a:schemeClr val="tx1">
                    <a:lumMod val="75000"/>
                    <a:lumOff val="25000"/>
                  </a:schemeClr>
                </a:solidFill>
              </a:rPr>
              <a:t>It brings stability and ease of training. By definition sigma has to be a positive real number. one way to enforce this would be to use a </a:t>
            </a:r>
            <a:r>
              <a:rPr lang="en-US" sz="1400" dirty="0" err="1">
                <a:solidFill>
                  <a:schemeClr val="tx1">
                    <a:lumMod val="75000"/>
                    <a:lumOff val="25000"/>
                  </a:schemeClr>
                </a:solidFill>
              </a:rPr>
              <a:t>ReLU</a:t>
            </a:r>
            <a:r>
              <a:rPr lang="en-US" sz="1400" dirty="0">
                <a:solidFill>
                  <a:schemeClr val="tx1">
                    <a:lumMod val="75000"/>
                    <a:lumOff val="25000"/>
                  </a:schemeClr>
                </a:solidFill>
              </a:rPr>
              <a:t> </a:t>
            </a:r>
            <a:r>
              <a:rPr lang="en-US" sz="1400" dirty="0" err="1">
                <a:solidFill>
                  <a:schemeClr val="tx1">
                    <a:lumMod val="75000"/>
                    <a:lumOff val="25000"/>
                  </a:schemeClr>
                </a:solidFill>
              </a:rPr>
              <a:t>funtion</a:t>
            </a:r>
            <a:r>
              <a:rPr lang="en-US" sz="1400" dirty="0">
                <a:solidFill>
                  <a:schemeClr val="tx1">
                    <a:lumMod val="75000"/>
                    <a:lumOff val="25000"/>
                  </a:schemeClr>
                </a:solidFill>
              </a:rPr>
              <a:t> to obtain its value, but the gradient is not well defined around zero. In addition, the standard deviation values are usually very small 1&gt;&gt;sigma&gt;0. The optimization has to work with very small numbers, where the floating point arithmetic and the poorly defined gradient bring numerical instabilities.</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1252084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67B9-5F3A-445E-8492-C15FCB58A58D}"/>
              </a:ext>
            </a:extLst>
          </p:cNvPr>
          <p:cNvSpPr>
            <a:spLocks noGrp="1"/>
          </p:cNvSpPr>
          <p:nvPr>
            <p:ph type="title"/>
          </p:nvPr>
        </p:nvSpPr>
        <p:spPr/>
        <p:txBody>
          <a:bodyPr/>
          <a:lstStyle/>
          <a:p>
            <a:r>
              <a:rPr lang="en-IN" dirty="0"/>
              <a:t>VAE – Modifying Loss</a:t>
            </a:r>
          </a:p>
        </p:txBody>
      </p:sp>
      <p:sp>
        <p:nvSpPr>
          <p:cNvPr id="7" name="Content Placeholder 3">
            <a:extLst>
              <a:ext uri="{FF2B5EF4-FFF2-40B4-BE49-F238E27FC236}">
                <a16:creationId xmlns:a16="http://schemas.microsoft.com/office/drawing/2014/main" id="{5D9227BC-7155-453E-AD03-F3CAE42E877C}"/>
              </a:ext>
            </a:extLst>
          </p:cNvPr>
          <p:cNvSpPr txBox="1">
            <a:spLocks/>
          </p:cNvSpPr>
          <p:nvPr/>
        </p:nvSpPr>
        <p:spPr>
          <a:xfrm>
            <a:off x="2592924" y="1580769"/>
            <a:ext cx="8228874" cy="1848232"/>
          </a:xfrm>
          <a:prstGeom prst="rect">
            <a:avLst/>
          </a:prstGeom>
        </p:spPr>
        <p:txBody>
          <a:bodyPr anchor="t"/>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Previously we had – </a:t>
            </a:r>
          </a:p>
          <a:p>
            <a:pPr marL="0" indent="0" algn="ctr">
              <a:buNone/>
            </a:pPr>
            <a:r>
              <a:rPr lang="en-IN" b="1" i="1" dirty="0"/>
              <a:t>Loss = </a:t>
            </a:r>
            <a:r>
              <a:rPr lang="en-IN" b="1" i="1" dirty="0">
                <a:solidFill>
                  <a:schemeClr val="accent6"/>
                </a:solidFill>
              </a:rPr>
              <a:t>RMSE</a:t>
            </a:r>
          </a:p>
          <a:p>
            <a:r>
              <a:rPr lang="en-IN" dirty="0"/>
              <a:t>After Modification we have –</a:t>
            </a:r>
          </a:p>
          <a:p>
            <a:pPr marL="0" indent="0" algn="ctr">
              <a:buNone/>
            </a:pPr>
            <a:r>
              <a:rPr lang="en-IN" b="1" i="1" dirty="0"/>
              <a:t>Loss = </a:t>
            </a:r>
            <a:r>
              <a:rPr lang="el-GR" b="1" i="1" dirty="0"/>
              <a:t>	</a:t>
            </a:r>
            <a:r>
              <a:rPr lang="el-GR" b="0" i="0" dirty="0">
                <a:solidFill>
                  <a:srgbClr val="FF0000"/>
                </a:solidFill>
                <a:effectLst/>
                <a:latin typeface="Arial" panose="020B0604020202020204" pitchFamily="34" charset="0"/>
                <a:cs typeface="Arial" panose="020B0604020202020204" pitchFamily="34" charset="0"/>
              </a:rPr>
              <a:t>α</a:t>
            </a:r>
            <a:r>
              <a:rPr lang="en-IN" b="0" i="0" dirty="0">
                <a:solidFill>
                  <a:srgbClr val="FF0000"/>
                </a:solidFill>
                <a:effectLst/>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a:t>
            </a:r>
            <a:r>
              <a:rPr lang="en-IN" b="1" i="1" dirty="0">
                <a:solidFill>
                  <a:schemeClr val="accent6"/>
                </a:solidFill>
              </a:rPr>
              <a:t>RMSE</a:t>
            </a:r>
            <a:r>
              <a:rPr lang="en-IN" b="1" i="1" dirty="0"/>
              <a:t> + </a:t>
            </a:r>
            <a:r>
              <a:rPr lang="en-IN" b="1" i="1" dirty="0">
                <a:solidFill>
                  <a:schemeClr val="accent2"/>
                </a:solidFill>
              </a:rPr>
              <a:t>KL-Divergence</a:t>
            </a:r>
            <a:r>
              <a:rPr lang="en-IN" b="1" i="1" dirty="0"/>
              <a:t> </a:t>
            </a:r>
            <a:r>
              <a:rPr lang="en-IN" dirty="0"/>
              <a:t> </a:t>
            </a:r>
          </a:p>
        </p:txBody>
      </p:sp>
      <p:sp>
        <p:nvSpPr>
          <p:cNvPr id="3" name="TextBox 2">
            <a:extLst>
              <a:ext uri="{FF2B5EF4-FFF2-40B4-BE49-F238E27FC236}">
                <a16:creationId xmlns:a16="http://schemas.microsoft.com/office/drawing/2014/main" id="{48028DEB-34BB-40F3-B169-13F463EB8F59}"/>
              </a:ext>
            </a:extLst>
          </p:cNvPr>
          <p:cNvSpPr txBox="1"/>
          <p:nvPr/>
        </p:nvSpPr>
        <p:spPr>
          <a:xfrm>
            <a:off x="5246875" y="3695887"/>
            <a:ext cx="1909497" cy="307777"/>
          </a:xfrm>
          <a:prstGeom prst="rect">
            <a:avLst/>
          </a:prstGeom>
          <a:noFill/>
        </p:spPr>
        <p:txBody>
          <a:bodyPr wrap="none" rtlCol="0">
            <a:spAutoFit/>
          </a:bodyPr>
          <a:lstStyle/>
          <a:p>
            <a:r>
              <a:rPr lang="en-IN" sz="1400" i="1" dirty="0"/>
              <a:t>Reconstruction Error</a:t>
            </a:r>
          </a:p>
        </p:txBody>
      </p:sp>
      <p:sp>
        <p:nvSpPr>
          <p:cNvPr id="8" name="TextBox 7">
            <a:extLst>
              <a:ext uri="{FF2B5EF4-FFF2-40B4-BE49-F238E27FC236}">
                <a16:creationId xmlns:a16="http://schemas.microsoft.com/office/drawing/2014/main" id="{1567E4A8-61E4-479C-BB29-F85ADB4271C7}"/>
              </a:ext>
            </a:extLst>
          </p:cNvPr>
          <p:cNvSpPr txBox="1"/>
          <p:nvPr/>
        </p:nvSpPr>
        <p:spPr>
          <a:xfrm>
            <a:off x="7810499" y="3691835"/>
            <a:ext cx="2724150" cy="523220"/>
          </a:xfrm>
          <a:prstGeom prst="rect">
            <a:avLst/>
          </a:prstGeom>
          <a:noFill/>
        </p:spPr>
        <p:txBody>
          <a:bodyPr wrap="square" rtlCol="0">
            <a:spAutoFit/>
          </a:bodyPr>
          <a:lstStyle/>
          <a:p>
            <a:r>
              <a:rPr lang="en-IN" sz="1400" i="1" u="sng" dirty="0" err="1"/>
              <a:t>Kullback</a:t>
            </a:r>
            <a:r>
              <a:rPr lang="en-IN" sz="1400" i="1" u="sng" dirty="0"/>
              <a:t>–</a:t>
            </a:r>
            <a:r>
              <a:rPr lang="en-IN" sz="1400" i="1" u="sng" dirty="0" err="1"/>
              <a:t>Leibler</a:t>
            </a:r>
            <a:r>
              <a:rPr lang="en-IN" sz="1400" i="1" u="sng" dirty="0"/>
              <a:t> Divergence:</a:t>
            </a:r>
          </a:p>
          <a:p>
            <a:endParaRPr lang="en-IN" sz="1400" i="1" u="sng" dirty="0"/>
          </a:p>
        </p:txBody>
      </p:sp>
      <p:cxnSp>
        <p:nvCxnSpPr>
          <p:cNvPr id="10" name="Straight Arrow Connector 9">
            <a:extLst>
              <a:ext uri="{FF2B5EF4-FFF2-40B4-BE49-F238E27FC236}">
                <a16:creationId xmlns:a16="http://schemas.microsoft.com/office/drawing/2014/main" id="{2C470C69-38B8-45F5-8C67-F6DD268EE903}"/>
              </a:ext>
            </a:extLst>
          </p:cNvPr>
          <p:cNvCxnSpPr>
            <a:cxnSpLocks/>
            <a:endCxn id="3" idx="0"/>
          </p:cNvCxnSpPr>
          <p:nvPr/>
        </p:nvCxnSpPr>
        <p:spPr>
          <a:xfrm flipH="1">
            <a:off x="6201624" y="3105391"/>
            <a:ext cx="132503" cy="59049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4B674A19-5269-42DD-9977-1B0A962ED4E9}"/>
              </a:ext>
            </a:extLst>
          </p:cNvPr>
          <p:cNvCxnSpPr>
            <a:cxnSpLocks/>
            <a:endCxn id="8" idx="0"/>
          </p:cNvCxnSpPr>
          <p:nvPr/>
        </p:nvCxnSpPr>
        <p:spPr>
          <a:xfrm>
            <a:off x="7810499" y="3128788"/>
            <a:ext cx="1362075" cy="56304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55746592-FB46-421A-87A1-D0BA06EF698E}"/>
              </a:ext>
            </a:extLst>
          </p:cNvPr>
          <p:cNvSpPr txBox="1"/>
          <p:nvPr/>
        </p:nvSpPr>
        <p:spPr>
          <a:xfrm>
            <a:off x="2298603" y="3691835"/>
            <a:ext cx="2540099" cy="307777"/>
          </a:xfrm>
          <a:prstGeom prst="rect">
            <a:avLst/>
          </a:prstGeom>
          <a:noFill/>
        </p:spPr>
        <p:txBody>
          <a:bodyPr wrap="square" rtlCol="0">
            <a:spAutoFit/>
          </a:bodyPr>
          <a:lstStyle/>
          <a:p>
            <a:r>
              <a:rPr lang="en-IN" sz="1400" i="1" dirty="0"/>
              <a:t>Reconstruction Loss Weight</a:t>
            </a:r>
          </a:p>
        </p:txBody>
      </p:sp>
      <p:cxnSp>
        <p:nvCxnSpPr>
          <p:cNvPr id="22" name="Straight Arrow Connector 21">
            <a:extLst>
              <a:ext uri="{FF2B5EF4-FFF2-40B4-BE49-F238E27FC236}">
                <a16:creationId xmlns:a16="http://schemas.microsoft.com/office/drawing/2014/main" id="{B59342FD-FCB6-40FA-815D-7002F58EC1B4}"/>
              </a:ext>
            </a:extLst>
          </p:cNvPr>
          <p:cNvCxnSpPr>
            <a:cxnSpLocks/>
            <a:endCxn id="21" idx="0"/>
          </p:cNvCxnSpPr>
          <p:nvPr/>
        </p:nvCxnSpPr>
        <p:spPr>
          <a:xfrm flipH="1">
            <a:off x="3568653" y="3101339"/>
            <a:ext cx="2156719" cy="590496"/>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31" name="Content Placeholder 3">
            <a:extLst>
              <a:ext uri="{FF2B5EF4-FFF2-40B4-BE49-F238E27FC236}">
                <a16:creationId xmlns:a16="http://schemas.microsoft.com/office/drawing/2014/main" id="{9AE450BC-B2D9-4354-84B3-30CC7A89D2A8}"/>
              </a:ext>
            </a:extLst>
          </p:cNvPr>
          <p:cNvSpPr txBox="1">
            <a:spLocks/>
          </p:cNvSpPr>
          <p:nvPr/>
        </p:nvSpPr>
        <p:spPr>
          <a:xfrm>
            <a:off x="2342475" y="4298935"/>
            <a:ext cx="8228874" cy="1848232"/>
          </a:xfrm>
          <a:prstGeom prst="rect">
            <a:avLst/>
          </a:prstGeom>
        </p:spPr>
        <p:txBody>
          <a:bodyPr anchor="t"/>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Reconstruction Loss Weight – </a:t>
            </a:r>
          </a:p>
          <a:p>
            <a:pPr lvl="1"/>
            <a:r>
              <a:rPr lang="en-US" dirty="0"/>
              <a:t>Finding the correct value for 𝜶 is a delicate exercise </a:t>
            </a:r>
          </a:p>
          <a:p>
            <a:pPr lvl="2"/>
            <a:r>
              <a:rPr lang="en-US" dirty="0"/>
              <a:t>If 𝜶 is too small -&gt; poorly reconstructed images </a:t>
            </a:r>
          </a:p>
          <a:p>
            <a:pPr lvl="2"/>
            <a:r>
              <a:rPr lang="en-US" dirty="0"/>
              <a:t>If 𝜶 is too large -&gt; same issues as with AE </a:t>
            </a:r>
          </a:p>
          <a:p>
            <a:pPr lvl="1"/>
            <a:r>
              <a:rPr lang="en-US" dirty="0"/>
              <a:t>𝜶 can be treated as a hyper-parameter to optimize</a:t>
            </a:r>
            <a:endParaRPr lang="en-IN" dirty="0"/>
          </a:p>
        </p:txBody>
      </p:sp>
    </p:spTree>
    <p:extLst>
      <p:ext uri="{BB962C8B-B14F-4D97-AF65-F5344CB8AC3E}">
        <p14:creationId xmlns:p14="http://schemas.microsoft.com/office/powerpoint/2010/main" val="2666991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67B9-5F3A-445E-8492-C15FCB58A58D}"/>
              </a:ext>
            </a:extLst>
          </p:cNvPr>
          <p:cNvSpPr>
            <a:spLocks noGrp="1"/>
          </p:cNvSpPr>
          <p:nvPr>
            <p:ph type="title"/>
          </p:nvPr>
        </p:nvSpPr>
        <p:spPr/>
        <p:txBody>
          <a:bodyPr/>
          <a:lstStyle/>
          <a:p>
            <a:r>
              <a:rPr lang="en-IN" dirty="0"/>
              <a:t>VAE – Modifying Loss: KL-Divergence</a:t>
            </a:r>
          </a:p>
        </p:txBody>
      </p:sp>
      <p:sp>
        <p:nvSpPr>
          <p:cNvPr id="7" name="Content Placeholder 3">
            <a:extLst>
              <a:ext uri="{FF2B5EF4-FFF2-40B4-BE49-F238E27FC236}">
                <a16:creationId xmlns:a16="http://schemas.microsoft.com/office/drawing/2014/main" id="{5D9227BC-7155-453E-AD03-F3CAE42E877C}"/>
              </a:ext>
            </a:extLst>
          </p:cNvPr>
          <p:cNvSpPr txBox="1">
            <a:spLocks/>
          </p:cNvSpPr>
          <p:nvPr/>
        </p:nvSpPr>
        <p:spPr>
          <a:xfrm>
            <a:off x="2592924" y="1580769"/>
            <a:ext cx="8228874" cy="3172206"/>
          </a:xfrm>
          <a:prstGeom prst="rect">
            <a:avLst/>
          </a:prstGeom>
        </p:spPr>
        <p:txBody>
          <a:bodyPr anchor="t"/>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So, what is Kullback-Leibler Divergence?</a:t>
            </a:r>
          </a:p>
          <a:p>
            <a:pPr lvl="1"/>
            <a:r>
              <a:rPr lang="en-US" dirty="0"/>
              <a:t>It is a measure depicting how much the normal distribution (mean vector, log variance vector) made in the latent space differs from standard normal distribution.</a:t>
            </a:r>
          </a:p>
          <a:p>
            <a:pPr lvl="1"/>
            <a:r>
              <a:rPr lang="en-US" dirty="0"/>
              <a:t>Measures the difference between two probability distributions </a:t>
            </a:r>
          </a:p>
          <a:p>
            <a:pPr lvl="1"/>
            <a:r>
              <a:rPr lang="en-US" dirty="0"/>
              <a:t>It’s not a distance </a:t>
            </a:r>
          </a:p>
          <a:p>
            <a:pPr lvl="2"/>
            <a:r>
              <a:rPr lang="en-US" dirty="0"/>
              <a:t>KL divergence isn’t symmetric </a:t>
            </a:r>
          </a:p>
          <a:p>
            <a:pPr lvl="2"/>
            <a:r>
              <a:rPr lang="en-US" dirty="0"/>
              <a:t>KL(A, B) ≠ KL(B, A) </a:t>
            </a:r>
          </a:p>
          <a:p>
            <a:pPr lvl="1"/>
            <a:r>
              <a:rPr lang="en-US" dirty="0"/>
              <a:t>Can be given in “closed” form with normal distributions</a:t>
            </a:r>
            <a:endParaRPr lang="en-IN" dirty="0"/>
          </a:p>
        </p:txBody>
      </p:sp>
      <p:pic>
        <p:nvPicPr>
          <p:cNvPr id="5" name="Picture 4">
            <a:extLst>
              <a:ext uri="{FF2B5EF4-FFF2-40B4-BE49-F238E27FC236}">
                <a16:creationId xmlns:a16="http://schemas.microsoft.com/office/drawing/2014/main" id="{3590C34B-F335-44D9-BE5C-324BAECCEE10}"/>
              </a:ext>
            </a:extLst>
          </p:cNvPr>
          <p:cNvPicPr>
            <a:picLocks noChangeAspect="1"/>
          </p:cNvPicPr>
          <p:nvPr/>
        </p:nvPicPr>
        <p:blipFill>
          <a:blip r:embed="rId2"/>
          <a:stretch>
            <a:fillRect/>
          </a:stretch>
        </p:blipFill>
        <p:spPr>
          <a:xfrm>
            <a:off x="3263167" y="4899916"/>
            <a:ext cx="6888387" cy="8097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058C4A7D-3D46-498C-9731-11DA170390BD}"/>
              </a:ext>
            </a:extLst>
          </p:cNvPr>
          <p:cNvSpPr txBox="1"/>
          <p:nvPr/>
        </p:nvSpPr>
        <p:spPr>
          <a:xfrm>
            <a:off x="2592924" y="6080001"/>
            <a:ext cx="1806905" cy="307777"/>
          </a:xfrm>
          <a:prstGeom prst="rect">
            <a:avLst/>
          </a:prstGeom>
          <a:noFill/>
        </p:spPr>
        <p:txBody>
          <a:bodyPr wrap="none" rtlCol="0">
            <a:spAutoFit/>
          </a:bodyPr>
          <a:lstStyle/>
          <a:p>
            <a:r>
              <a:rPr lang="en-IN" sz="1400" i="1" dirty="0"/>
              <a:t>Normal Distribution</a:t>
            </a:r>
          </a:p>
        </p:txBody>
      </p:sp>
      <p:sp>
        <p:nvSpPr>
          <p:cNvPr id="13" name="TextBox 12">
            <a:extLst>
              <a:ext uri="{FF2B5EF4-FFF2-40B4-BE49-F238E27FC236}">
                <a16:creationId xmlns:a16="http://schemas.microsoft.com/office/drawing/2014/main" id="{6CC27058-57EC-449B-A6D7-6595AC21B604}"/>
              </a:ext>
            </a:extLst>
          </p:cNvPr>
          <p:cNvSpPr txBox="1"/>
          <p:nvPr/>
        </p:nvSpPr>
        <p:spPr>
          <a:xfrm>
            <a:off x="5203763" y="6080001"/>
            <a:ext cx="2664512" cy="307777"/>
          </a:xfrm>
          <a:prstGeom prst="rect">
            <a:avLst/>
          </a:prstGeom>
          <a:noFill/>
        </p:spPr>
        <p:txBody>
          <a:bodyPr wrap="none" rtlCol="0">
            <a:spAutoFit/>
          </a:bodyPr>
          <a:lstStyle/>
          <a:p>
            <a:r>
              <a:rPr lang="en-IN" sz="1400" i="1" dirty="0"/>
              <a:t>Standard Normal Distribution</a:t>
            </a:r>
          </a:p>
        </p:txBody>
      </p:sp>
      <p:cxnSp>
        <p:nvCxnSpPr>
          <p:cNvPr id="14" name="Straight Arrow Connector 13">
            <a:extLst>
              <a:ext uri="{FF2B5EF4-FFF2-40B4-BE49-F238E27FC236}">
                <a16:creationId xmlns:a16="http://schemas.microsoft.com/office/drawing/2014/main" id="{BAED4C18-B461-4DAC-8C78-3D60DC2EC69F}"/>
              </a:ext>
            </a:extLst>
          </p:cNvPr>
          <p:cNvCxnSpPr>
            <a:cxnSpLocks/>
            <a:endCxn id="12" idx="0"/>
          </p:cNvCxnSpPr>
          <p:nvPr/>
        </p:nvCxnSpPr>
        <p:spPr>
          <a:xfrm flipH="1">
            <a:off x="3496377" y="5543550"/>
            <a:ext cx="903452" cy="5364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CA166856-D80C-4AC5-9E05-6416FE04A2E0}"/>
              </a:ext>
            </a:extLst>
          </p:cNvPr>
          <p:cNvCxnSpPr>
            <a:cxnSpLocks/>
            <a:endCxn id="13" idx="0"/>
          </p:cNvCxnSpPr>
          <p:nvPr/>
        </p:nvCxnSpPr>
        <p:spPr>
          <a:xfrm>
            <a:off x="5600700" y="5530251"/>
            <a:ext cx="935319" cy="5497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6493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67B9-5F3A-445E-8492-C15FCB58A58D}"/>
              </a:ext>
            </a:extLst>
          </p:cNvPr>
          <p:cNvSpPr>
            <a:spLocks noGrp="1"/>
          </p:cNvSpPr>
          <p:nvPr>
            <p:ph type="title"/>
          </p:nvPr>
        </p:nvSpPr>
        <p:spPr/>
        <p:txBody>
          <a:bodyPr/>
          <a:lstStyle/>
          <a:p>
            <a:r>
              <a:rPr lang="en-IN" dirty="0"/>
              <a:t>VAE – Modifying Loss: KL-Divergence</a:t>
            </a:r>
          </a:p>
        </p:txBody>
      </p:sp>
      <p:sp>
        <p:nvSpPr>
          <p:cNvPr id="7" name="Content Placeholder 3">
            <a:extLst>
              <a:ext uri="{FF2B5EF4-FFF2-40B4-BE49-F238E27FC236}">
                <a16:creationId xmlns:a16="http://schemas.microsoft.com/office/drawing/2014/main" id="{5D9227BC-7155-453E-AD03-F3CAE42E877C}"/>
              </a:ext>
            </a:extLst>
          </p:cNvPr>
          <p:cNvSpPr txBox="1">
            <a:spLocks/>
          </p:cNvSpPr>
          <p:nvPr/>
        </p:nvSpPr>
        <p:spPr>
          <a:xfrm>
            <a:off x="2592924" y="1580769"/>
            <a:ext cx="8228874" cy="1280890"/>
          </a:xfrm>
          <a:prstGeom prst="rect">
            <a:avLst/>
          </a:prstGeom>
        </p:spPr>
        <p:txBody>
          <a:bodyPr anchor="t"/>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So what does KL divergence do?</a:t>
            </a:r>
          </a:p>
          <a:p>
            <a:pPr lvl="1"/>
            <a:r>
              <a:rPr lang="en-US" dirty="0"/>
              <a:t>Promotes symmetry around the origin </a:t>
            </a:r>
          </a:p>
          <a:p>
            <a:pPr lvl="1"/>
            <a:r>
              <a:rPr lang="en-US" dirty="0"/>
              <a:t>Decreases chance of large gaps between clusters of points</a:t>
            </a:r>
          </a:p>
          <a:p>
            <a:pPr marL="457200" lvl="1" indent="0">
              <a:buNone/>
            </a:pPr>
            <a:endParaRPr lang="en-IN" dirty="0"/>
          </a:p>
        </p:txBody>
      </p:sp>
      <p:pic>
        <p:nvPicPr>
          <p:cNvPr id="15362" name="Picture 2">
            <a:extLst>
              <a:ext uri="{FF2B5EF4-FFF2-40B4-BE49-F238E27FC236}">
                <a16:creationId xmlns:a16="http://schemas.microsoft.com/office/drawing/2014/main" id="{E92471B0-6942-49E5-8254-28884ECA5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689" y="2999469"/>
            <a:ext cx="2809120" cy="3018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364" name="Picture 4">
            <a:extLst>
              <a:ext uri="{FF2B5EF4-FFF2-40B4-BE49-F238E27FC236}">
                <a16:creationId xmlns:a16="http://schemas.microsoft.com/office/drawing/2014/main" id="{E7E4E831-9EE3-415F-8460-179F9B757B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26" t="6792" r="521" b="-1204"/>
          <a:stretch/>
        </p:blipFill>
        <p:spPr bwMode="auto">
          <a:xfrm>
            <a:off x="3152775" y="3152775"/>
            <a:ext cx="2724150" cy="25898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CB99F3D6-A6B4-4944-86A4-A1CF4CF454DA}"/>
              </a:ext>
            </a:extLst>
          </p:cNvPr>
          <p:cNvSpPr txBox="1"/>
          <p:nvPr/>
        </p:nvSpPr>
        <p:spPr>
          <a:xfrm>
            <a:off x="3497799" y="5864401"/>
            <a:ext cx="2188420" cy="307777"/>
          </a:xfrm>
          <a:prstGeom prst="rect">
            <a:avLst/>
          </a:prstGeom>
          <a:noFill/>
        </p:spPr>
        <p:txBody>
          <a:bodyPr wrap="none" rtlCol="0">
            <a:spAutoFit/>
          </a:bodyPr>
          <a:lstStyle/>
          <a:p>
            <a:r>
              <a:rPr lang="en-IN" sz="1400" i="1" u="sng" dirty="0"/>
              <a:t>Autoencoder on MNIST</a:t>
            </a:r>
          </a:p>
        </p:txBody>
      </p:sp>
      <p:sp>
        <p:nvSpPr>
          <p:cNvPr id="20" name="TextBox 19">
            <a:extLst>
              <a:ext uri="{FF2B5EF4-FFF2-40B4-BE49-F238E27FC236}">
                <a16:creationId xmlns:a16="http://schemas.microsoft.com/office/drawing/2014/main" id="{C7597F8B-E5B1-46BA-A052-BF3980A4CAA9}"/>
              </a:ext>
            </a:extLst>
          </p:cNvPr>
          <p:cNvSpPr txBox="1"/>
          <p:nvPr/>
        </p:nvSpPr>
        <p:spPr>
          <a:xfrm>
            <a:off x="7211894" y="6156100"/>
            <a:ext cx="3196709" cy="307777"/>
          </a:xfrm>
          <a:prstGeom prst="rect">
            <a:avLst/>
          </a:prstGeom>
          <a:noFill/>
        </p:spPr>
        <p:txBody>
          <a:bodyPr wrap="none" rtlCol="0">
            <a:spAutoFit/>
          </a:bodyPr>
          <a:lstStyle/>
          <a:p>
            <a:r>
              <a:rPr lang="en-IN" sz="1400" i="1" u="sng" dirty="0"/>
              <a:t>Variational Autoencoder on MNIST</a:t>
            </a:r>
          </a:p>
        </p:txBody>
      </p:sp>
    </p:spTree>
    <p:extLst>
      <p:ext uri="{BB962C8B-B14F-4D97-AF65-F5344CB8AC3E}">
        <p14:creationId xmlns:p14="http://schemas.microsoft.com/office/powerpoint/2010/main" val="1711194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67B9-5F3A-445E-8492-C15FCB58A58D}"/>
              </a:ext>
            </a:extLst>
          </p:cNvPr>
          <p:cNvSpPr>
            <a:spLocks noGrp="1"/>
          </p:cNvSpPr>
          <p:nvPr>
            <p:ph type="title"/>
          </p:nvPr>
        </p:nvSpPr>
        <p:spPr>
          <a:xfrm>
            <a:off x="2592925" y="624110"/>
            <a:ext cx="8911687" cy="818849"/>
          </a:xfrm>
        </p:spPr>
        <p:txBody>
          <a:bodyPr/>
          <a:lstStyle/>
          <a:p>
            <a:r>
              <a:rPr lang="en-IN" dirty="0"/>
              <a:t>VAE – Architecture</a:t>
            </a:r>
          </a:p>
        </p:txBody>
      </p:sp>
      <p:sp>
        <p:nvSpPr>
          <p:cNvPr id="7" name="Content Placeholder 3">
            <a:extLst>
              <a:ext uri="{FF2B5EF4-FFF2-40B4-BE49-F238E27FC236}">
                <a16:creationId xmlns:a16="http://schemas.microsoft.com/office/drawing/2014/main" id="{5D9227BC-7155-453E-AD03-F3CAE42E877C}"/>
              </a:ext>
            </a:extLst>
          </p:cNvPr>
          <p:cNvSpPr txBox="1">
            <a:spLocks/>
          </p:cNvSpPr>
          <p:nvPr/>
        </p:nvSpPr>
        <p:spPr>
          <a:xfrm>
            <a:off x="2592924" y="1580769"/>
            <a:ext cx="8228874" cy="1280890"/>
          </a:xfrm>
          <a:prstGeom prst="rect">
            <a:avLst/>
          </a:prstGeom>
        </p:spPr>
        <p:txBody>
          <a:bodyPr anchor="t"/>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Finally, the architecture of a Variational Autoencoder looks something like – </a:t>
            </a:r>
          </a:p>
          <a:p>
            <a:pPr lvl="1"/>
            <a:endParaRPr lang="en-US" dirty="0"/>
          </a:p>
          <a:p>
            <a:pPr marL="457200" lvl="1" indent="0">
              <a:buNone/>
            </a:pPr>
            <a:endParaRPr lang="en-IN" dirty="0"/>
          </a:p>
        </p:txBody>
      </p:sp>
      <p:pic>
        <p:nvPicPr>
          <p:cNvPr id="16388" name="Picture 4" descr="Variational Autoencoder in TensorFlow (Python Code)">
            <a:extLst>
              <a:ext uri="{FF2B5EF4-FFF2-40B4-BE49-F238E27FC236}">
                <a16:creationId xmlns:a16="http://schemas.microsoft.com/office/drawing/2014/main" id="{F6089724-BB25-40D8-B8D6-C2B192EBA7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915"/>
          <a:stretch/>
        </p:blipFill>
        <p:spPr bwMode="auto">
          <a:xfrm>
            <a:off x="1570227" y="2680684"/>
            <a:ext cx="9753600" cy="2900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188FD51D-1973-42E8-BC82-D3BB74954FCC}"/>
              </a:ext>
            </a:extLst>
          </p:cNvPr>
          <p:cNvPicPr>
            <a:picLocks noChangeAspect="1"/>
          </p:cNvPicPr>
          <p:nvPr/>
        </p:nvPicPr>
        <p:blipFill>
          <a:blip r:embed="rId3"/>
          <a:stretch>
            <a:fillRect/>
          </a:stretch>
        </p:blipFill>
        <p:spPr>
          <a:xfrm>
            <a:off x="7590384" y="5939328"/>
            <a:ext cx="2214948" cy="589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Arrow Connector 10">
            <a:extLst>
              <a:ext uri="{FF2B5EF4-FFF2-40B4-BE49-F238E27FC236}">
                <a16:creationId xmlns:a16="http://schemas.microsoft.com/office/drawing/2014/main" id="{CE9294D1-DFBF-409D-81D2-3377BB829DAA}"/>
              </a:ext>
            </a:extLst>
          </p:cNvPr>
          <p:cNvCxnSpPr>
            <a:cxnSpLocks/>
          </p:cNvCxnSpPr>
          <p:nvPr/>
        </p:nvCxnSpPr>
        <p:spPr>
          <a:xfrm>
            <a:off x="6981825" y="5101626"/>
            <a:ext cx="742950" cy="9181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94A14CC7-28E7-4C14-B5FD-92FD44ADFD2C}"/>
              </a:ext>
            </a:extLst>
          </p:cNvPr>
          <p:cNvSpPr txBox="1"/>
          <p:nvPr/>
        </p:nvSpPr>
        <p:spPr>
          <a:xfrm>
            <a:off x="2592924" y="5976656"/>
            <a:ext cx="2105063" cy="523220"/>
          </a:xfrm>
          <a:prstGeom prst="rect">
            <a:avLst/>
          </a:prstGeom>
          <a:noFill/>
        </p:spPr>
        <p:txBody>
          <a:bodyPr wrap="square" rtlCol="0">
            <a:spAutoFit/>
          </a:bodyPr>
          <a:lstStyle/>
          <a:p>
            <a:r>
              <a:rPr lang="en-IN" sz="1400" b="1" i="1" u="sng" dirty="0"/>
              <a:t>Reparametrizing Trick!</a:t>
            </a:r>
          </a:p>
          <a:p>
            <a:r>
              <a:rPr lang="en-IN" sz="1400" i="1" dirty="0"/>
              <a:t>For Back Propagation.</a:t>
            </a:r>
          </a:p>
        </p:txBody>
      </p:sp>
      <p:cxnSp>
        <p:nvCxnSpPr>
          <p:cNvPr id="15" name="Straight Arrow Connector 14">
            <a:extLst>
              <a:ext uri="{FF2B5EF4-FFF2-40B4-BE49-F238E27FC236}">
                <a16:creationId xmlns:a16="http://schemas.microsoft.com/office/drawing/2014/main" id="{8D6C8FB5-BCF4-4E1E-9BA5-81DFFF157ABA}"/>
              </a:ext>
            </a:extLst>
          </p:cNvPr>
          <p:cNvCxnSpPr>
            <a:cxnSpLocks/>
            <a:stCxn id="10" idx="1"/>
            <a:endCxn id="14" idx="3"/>
          </p:cNvCxnSpPr>
          <p:nvPr/>
        </p:nvCxnSpPr>
        <p:spPr>
          <a:xfrm flipH="1">
            <a:off x="4697987" y="6233890"/>
            <a:ext cx="2892397" cy="43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43975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67B9-5F3A-445E-8492-C15FCB58A58D}"/>
              </a:ext>
            </a:extLst>
          </p:cNvPr>
          <p:cNvSpPr>
            <a:spLocks noGrp="1"/>
          </p:cNvSpPr>
          <p:nvPr>
            <p:ph type="title"/>
          </p:nvPr>
        </p:nvSpPr>
        <p:spPr>
          <a:xfrm>
            <a:off x="2592925" y="624110"/>
            <a:ext cx="8911687" cy="809718"/>
          </a:xfrm>
        </p:spPr>
        <p:txBody>
          <a:bodyPr/>
          <a:lstStyle/>
          <a:p>
            <a:r>
              <a:rPr lang="en-IN" dirty="0"/>
              <a:t>Anime Face generator using VAE</a:t>
            </a:r>
          </a:p>
        </p:txBody>
      </p:sp>
      <p:sp>
        <p:nvSpPr>
          <p:cNvPr id="7" name="Content Placeholder 3">
            <a:extLst>
              <a:ext uri="{FF2B5EF4-FFF2-40B4-BE49-F238E27FC236}">
                <a16:creationId xmlns:a16="http://schemas.microsoft.com/office/drawing/2014/main" id="{5D9227BC-7155-453E-AD03-F3CAE42E877C}"/>
              </a:ext>
            </a:extLst>
          </p:cNvPr>
          <p:cNvSpPr txBox="1">
            <a:spLocks/>
          </p:cNvSpPr>
          <p:nvPr/>
        </p:nvSpPr>
        <p:spPr>
          <a:xfrm>
            <a:off x="2592924" y="1580769"/>
            <a:ext cx="8228874" cy="809718"/>
          </a:xfrm>
          <a:prstGeom prst="rect">
            <a:avLst/>
          </a:prstGeom>
        </p:spPr>
        <p:txBody>
          <a:bodyPr anchor="t"/>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About Dataset – “</a:t>
            </a:r>
            <a:r>
              <a:rPr lang="en-IN" b="1" i="1" dirty="0"/>
              <a:t>Anime Face Dataset</a:t>
            </a:r>
            <a:r>
              <a:rPr lang="en-IN" dirty="0"/>
              <a:t>”</a:t>
            </a:r>
          </a:p>
          <a:p>
            <a:pPr lvl="1"/>
            <a:r>
              <a:rPr lang="en-US" b="0" i="0" dirty="0">
                <a:solidFill>
                  <a:srgbClr val="3C4043"/>
                </a:solidFill>
                <a:effectLst/>
                <a:latin typeface="Inter"/>
              </a:rPr>
              <a:t>This dataset has 63,632 "high-quality" anime faces.</a:t>
            </a:r>
            <a:endParaRPr lang="en-IN" dirty="0"/>
          </a:p>
        </p:txBody>
      </p:sp>
      <p:pic>
        <p:nvPicPr>
          <p:cNvPr id="17410" name="Picture 2" descr="anime girls">
            <a:extLst>
              <a:ext uri="{FF2B5EF4-FFF2-40B4-BE49-F238E27FC236}">
                <a16:creationId xmlns:a16="http://schemas.microsoft.com/office/drawing/2014/main" id="{BACE12F4-2346-49FE-B4CB-4C1FB5CBE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152" b="50273"/>
          <a:stretch/>
        </p:blipFill>
        <p:spPr bwMode="auto">
          <a:xfrm>
            <a:off x="2441403" y="2501218"/>
            <a:ext cx="2105024" cy="20999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nime girls">
            <a:extLst>
              <a:ext uri="{FF2B5EF4-FFF2-40B4-BE49-F238E27FC236}">
                <a16:creationId xmlns:a16="http://schemas.microsoft.com/office/drawing/2014/main" id="{CA4A1D57-7EB2-4346-A2FB-237FB9891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152" t="49728"/>
          <a:stretch/>
        </p:blipFill>
        <p:spPr bwMode="auto">
          <a:xfrm>
            <a:off x="4828697" y="4711882"/>
            <a:ext cx="2095976" cy="21138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nime girls">
            <a:extLst>
              <a:ext uri="{FF2B5EF4-FFF2-40B4-BE49-F238E27FC236}">
                <a16:creationId xmlns:a16="http://schemas.microsoft.com/office/drawing/2014/main" id="{3CA02E2F-1CE2-4E40-A17D-C4DA3321F3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50208"/>
          <a:stretch/>
        </p:blipFill>
        <p:spPr bwMode="auto">
          <a:xfrm>
            <a:off x="2441403" y="4711882"/>
            <a:ext cx="2105024" cy="2113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nime girls">
            <a:extLst>
              <a:ext uri="{FF2B5EF4-FFF2-40B4-BE49-F238E27FC236}">
                <a16:creationId xmlns:a16="http://schemas.microsoft.com/office/drawing/2014/main" id="{E63FE9D8-1431-405D-815E-89E21462B6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40" b="49665"/>
          <a:stretch/>
        </p:blipFill>
        <p:spPr bwMode="auto">
          <a:xfrm>
            <a:off x="4807030" y="2501217"/>
            <a:ext cx="2117643" cy="209993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3">
            <a:extLst>
              <a:ext uri="{FF2B5EF4-FFF2-40B4-BE49-F238E27FC236}">
                <a16:creationId xmlns:a16="http://schemas.microsoft.com/office/drawing/2014/main" id="{8D1E901D-FBF9-488E-A30E-127044C15994}"/>
              </a:ext>
            </a:extLst>
          </p:cNvPr>
          <p:cNvSpPr txBox="1">
            <a:spLocks/>
          </p:cNvSpPr>
          <p:nvPr/>
        </p:nvSpPr>
        <p:spPr>
          <a:xfrm>
            <a:off x="7058561" y="3826283"/>
            <a:ext cx="4446051" cy="459967"/>
          </a:xfrm>
          <a:prstGeom prst="rect">
            <a:avLst/>
          </a:prstGeom>
        </p:spPr>
        <p:txBody>
          <a:bodyPr anchor="t"/>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Link: </a:t>
            </a:r>
            <a:r>
              <a:rPr lang="en-IN" dirty="0">
                <a:hlinkClick r:id="rId3"/>
              </a:rPr>
              <a:t>Anime Face Dataset | Kaggle</a:t>
            </a:r>
            <a:endParaRPr lang="en-IN" dirty="0"/>
          </a:p>
        </p:txBody>
      </p:sp>
    </p:spTree>
    <p:extLst>
      <p:ext uri="{BB962C8B-B14F-4D97-AF65-F5344CB8AC3E}">
        <p14:creationId xmlns:p14="http://schemas.microsoft.com/office/powerpoint/2010/main" val="1267207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67B9-5F3A-445E-8492-C15FCB58A58D}"/>
              </a:ext>
            </a:extLst>
          </p:cNvPr>
          <p:cNvSpPr>
            <a:spLocks noGrp="1"/>
          </p:cNvSpPr>
          <p:nvPr>
            <p:ph type="title"/>
          </p:nvPr>
        </p:nvSpPr>
        <p:spPr>
          <a:xfrm>
            <a:off x="2592925" y="624110"/>
            <a:ext cx="8911687" cy="809718"/>
          </a:xfrm>
        </p:spPr>
        <p:txBody>
          <a:bodyPr/>
          <a:lstStyle/>
          <a:p>
            <a:r>
              <a:rPr lang="en-IN" dirty="0"/>
              <a:t>Anime Face generator using VAE</a:t>
            </a:r>
          </a:p>
        </p:txBody>
      </p:sp>
      <p:sp>
        <p:nvSpPr>
          <p:cNvPr id="7" name="Content Placeholder 3">
            <a:extLst>
              <a:ext uri="{FF2B5EF4-FFF2-40B4-BE49-F238E27FC236}">
                <a16:creationId xmlns:a16="http://schemas.microsoft.com/office/drawing/2014/main" id="{5D9227BC-7155-453E-AD03-F3CAE42E877C}"/>
              </a:ext>
            </a:extLst>
          </p:cNvPr>
          <p:cNvSpPr txBox="1">
            <a:spLocks/>
          </p:cNvSpPr>
          <p:nvPr/>
        </p:nvSpPr>
        <p:spPr>
          <a:xfrm>
            <a:off x="2592924" y="1580769"/>
            <a:ext cx="8228874" cy="3172206"/>
          </a:xfrm>
          <a:prstGeom prst="rect">
            <a:avLst/>
          </a:prstGeom>
        </p:spPr>
        <p:txBody>
          <a:bodyPr anchor="t"/>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IN" dirty="0"/>
          </a:p>
        </p:txBody>
      </p:sp>
      <p:pic>
        <p:nvPicPr>
          <p:cNvPr id="4" name="Picture 3">
            <a:extLst>
              <a:ext uri="{FF2B5EF4-FFF2-40B4-BE49-F238E27FC236}">
                <a16:creationId xmlns:a16="http://schemas.microsoft.com/office/drawing/2014/main" id="{2566406E-3A58-4E64-B5CB-3437F9855021}"/>
              </a:ext>
            </a:extLst>
          </p:cNvPr>
          <p:cNvPicPr>
            <a:picLocks noChangeAspect="1"/>
          </p:cNvPicPr>
          <p:nvPr/>
        </p:nvPicPr>
        <p:blipFill rotWithShape="1">
          <a:blip r:embed="rId2">
            <a:extLst>
              <a:ext uri="{28A0092B-C50C-407E-A947-70E740481C1C}">
                <a14:useLocalDpi xmlns:a14="http://schemas.microsoft.com/office/drawing/2010/main" val="0"/>
              </a:ext>
            </a:extLst>
          </a:blip>
          <a:srcRect l="22611" r="32134" b="45212"/>
          <a:stretch/>
        </p:blipFill>
        <p:spPr>
          <a:xfrm>
            <a:off x="2354437" y="1743075"/>
            <a:ext cx="1969914" cy="3829050"/>
          </a:xfrm>
          <a:prstGeom prst="rect">
            <a:avLst/>
          </a:prstGeom>
          <a:ln w="88900" cap="sq" cmpd="thickThin">
            <a:solidFill>
              <a:srgbClr val="000000"/>
            </a:solidFill>
            <a:prstDash val="solid"/>
            <a:miter lim="800000"/>
          </a:ln>
          <a:effectLst>
            <a:innerShdw blurRad="76200">
              <a:srgbClr val="000000"/>
            </a:innerShdw>
          </a:effectLst>
        </p:spPr>
      </p:pic>
      <p:pic>
        <p:nvPicPr>
          <p:cNvPr id="16" name="Picture 15">
            <a:extLst>
              <a:ext uri="{FF2B5EF4-FFF2-40B4-BE49-F238E27FC236}">
                <a16:creationId xmlns:a16="http://schemas.microsoft.com/office/drawing/2014/main" id="{8D9E4CED-B759-434D-979F-1DC1B84816D3}"/>
              </a:ext>
            </a:extLst>
          </p:cNvPr>
          <p:cNvPicPr>
            <a:picLocks noChangeAspect="1"/>
          </p:cNvPicPr>
          <p:nvPr/>
        </p:nvPicPr>
        <p:blipFill rotWithShape="1">
          <a:blip r:embed="rId2">
            <a:extLst>
              <a:ext uri="{28A0092B-C50C-407E-A947-70E740481C1C}">
                <a14:useLocalDpi xmlns:a14="http://schemas.microsoft.com/office/drawing/2010/main" val="0"/>
              </a:ext>
            </a:extLst>
          </a:blip>
          <a:srcRect t="54610"/>
          <a:stretch/>
        </p:blipFill>
        <p:spPr>
          <a:xfrm>
            <a:off x="6707361" y="1990343"/>
            <a:ext cx="4352925" cy="3172207"/>
          </a:xfrm>
          <a:prstGeom prst="rect">
            <a:avLst/>
          </a:prstGeom>
          <a:ln w="88900" cap="sq" cmpd="thickThin">
            <a:solidFill>
              <a:srgbClr val="000000"/>
            </a:solidFill>
            <a:prstDash val="solid"/>
            <a:miter lim="800000"/>
          </a:ln>
          <a:effectLst>
            <a:innerShdw blurRad="76200">
              <a:srgbClr val="000000"/>
            </a:innerShdw>
          </a:effectLst>
        </p:spPr>
      </p:pic>
      <p:cxnSp>
        <p:nvCxnSpPr>
          <p:cNvPr id="10" name="Connector: Elbow 9">
            <a:extLst>
              <a:ext uri="{FF2B5EF4-FFF2-40B4-BE49-F238E27FC236}">
                <a16:creationId xmlns:a16="http://schemas.microsoft.com/office/drawing/2014/main" id="{5D87BD21-CB29-4604-A093-121265A9018B}"/>
              </a:ext>
            </a:extLst>
          </p:cNvPr>
          <p:cNvCxnSpPr>
            <a:cxnSpLocks/>
            <a:stCxn id="4" idx="2"/>
            <a:endCxn id="16" idx="0"/>
          </p:cNvCxnSpPr>
          <p:nvPr/>
        </p:nvCxnSpPr>
        <p:spPr>
          <a:xfrm rot="5400000" flipH="1" flipV="1">
            <a:off x="4320718" y="1009019"/>
            <a:ext cx="3581782" cy="5544430"/>
          </a:xfrm>
          <a:prstGeom prst="bentConnector5">
            <a:avLst>
              <a:gd name="adj1" fmla="val -6382"/>
              <a:gd name="adj2" fmla="val 39255"/>
              <a:gd name="adj3" fmla="val 106382"/>
            </a:avLst>
          </a:prstGeom>
          <a:ln w="28575">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864355BC-35E2-4816-9BB2-7DC6179CA991}"/>
              </a:ext>
            </a:extLst>
          </p:cNvPr>
          <p:cNvSpPr txBox="1"/>
          <p:nvPr/>
        </p:nvSpPr>
        <p:spPr>
          <a:xfrm>
            <a:off x="5174199" y="6128640"/>
            <a:ext cx="2105063" cy="369332"/>
          </a:xfrm>
          <a:prstGeom prst="rect">
            <a:avLst/>
          </a:prstGeom>
          <a:noFill/>
        </p:spPr>
        <p:txBody>
          <a:bodyPr wrap="square" rtlCol="0">
            <a:spAutoFit/>
          </a:bodyPr>
          <a:lstStyle/>
          <a:p>
            <a:pPr algn="ctr"/>
            <a:r>
              <a:rPr lang="en-IN" b="1" i="1" u="sng" dirty="0"/>
              <a:t>Encoder</a:t>
            </a:r>
          </a:p>
        </p:txBody>
      </p:sp>
    </p:spTree>
    <p:extLst>
      <p:ext uri="{BB962C8B-B14F-4D97-AF65-F5344CB8AC3E}">
        <p14:creationId xmlns:p14="http://schemas.microsoft.com/office/powerpoint/2010/main" val="3989440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32C4-6CAD-487D-99C9-02631C9B58E5}"/>
              </a:ext>
            </a:extLst>
          </p:cNvPr>
          <p:cNvSpPr>
            <a:spLocks noGrp="1"/>
          </p:cNvSpPr>
          <p:nvPr>
            <p:ph type="title"/>
          </p:nvPr>
        </p:nvSpPr>
        <p:spPr>
          <a:xfrm>
            <a:off x="2592924" y="624110"/>
            <a:ext cx="8911687" cy="760073"/>
          </a:xfrm>
        </p:spPr>
        <p:txBody>
          <a:bodyPr/>
          <a:lstStyle/>
          <a:p>
            <a:r>
              <a:rPr lang="en-IN" dirty="0"/>
              <a:t>What are Generative Models ?</a:t>
            </a:r>
          </a:p>
        </p:txBody>
      </p:sp>
      <p:sp>
        <p:nvSpPr>
          <p:cNvPr id="4" name="Content Placeholder 3">
            <a:extLst>
              <a:ext uri="{FF2B5EF4-FFF2-40B4-BE49-F238E27FC236}">
                <a16:creationId xmlns:a16="http://schemas.microsoft.com/office/drawing/2014/main" id="{276F946D-6431-4871-9F96-C574ECF8FD1F}"/>
              </a:ext>
            </a:extLst>
          </p:cNvPr>
          <p:cNvSpPr>
            <a:spLocks noGrp="1"/>
          </p:cNvSpPr>
          <p:nvPr>
            <p:ph sz="half" idx="2"/>
          </p:nvPr>
        </p:nvSpPr>
        <p:spPr>
          <a:xfrm>
            <a:off x="2592924" y="1580768"/>
            <a:ext cx="8228874" cy="2563393"/>
          </a:xfrm>
        </p:spPr>
        <p:txBody>
          <a:bodyPr anchor="t"/>
          <a:lstStyle/>
          <a:p>
            <a:r>
              <a:rPr lang="en-IN" dirty="0"/>
              <a:t>It’s just a Neural Network that is able to Generate a similar kind of data that it has been trained on.</a:t>
            </a:r>
          </a:p>
          <a:p>
            <a:r>
              <a:rPr lang="en-IN" dirty="0"/>
              <a:t>Some Types of Generative Models are – </a:t>
            </a:r>
          </a:p>
          <a:p>
            <a:pPr lvl="1"/>
            <a:r>
              <a:rPr lang="en-IN" dirty="0"/>
              <a:t>Generative Adversarial Networks (GAN)</a:t>
            </a:r>
          </a:p>
          <a:p>
            <a:pPr lvl="1"/>
            <a:r>
              <a:rPr lang="en-IN" dirty="0"/>
              <a:t>Restricted Boltzmann Machine</a:t>
            </a:r>
          </a:p>
          <a:p>
            <a:pPr lvl="1"/>
            <a:r>
              <a:rPr lang="en-IN" dirty="0"/>
              <a:t>Deep Belief Network</a:t>
            </a:r>
          </a:p>
          <a:p>
            <a:pPr lvl="1"/>
            <a:r>
              <a:rPr lang="en-IN" dirty="0"/>
              <a:t>Variational Autoencoder (VAE)</a:t>
            </a:r>
          </a:p>
        </p:txBody>
      </p:sp>
      <p:pic>
        <p:nvPicPr>
          <p:cNvPr id="12" name="Picture 11">
            <a:extLst>
              <a:ext uri="{FF2B5EF4-FFF2-40B4-BE49-F238E27FC236}">
                <a16:creationId xmlns:a16="http://schemas.microsoft.com/office/drawing/2014/main" id="{D0DEA1C7-ECFB-4BDA-8410-B03E11387DBB}"/>
              </a:ext>
            </a:extLst>
          </p:cNvPr>
          <p:cNvPicPr>
            <a:picLocks noChangeAspect="1"/>
          </p:cNvPicPr>
          <p:nvPr/>
        </p:nvPicPr>
        <p:blipFill>
          <a:blip r:embed="rId2"/>
          <a:stretch>
            <a:fillRect/>
          </a:stretch>
        </p:blipFill>
        <p:spPr>
          <a:xfrm>
            <a:off x="4269995" y="4231595"/>
            <a:ext cx="5102521" cy="20022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11765632-5382-4932-AC92-B38076AF9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852" y="4457549"/>
            <a:ext cx="1389772" cy="15503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61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67B9-5F3A-445E-8492-C15FCB58A58D}"/>
              </a:ext>
            </a:extLst>
          </p:cNvPr>
          <p:cNvSpPr>
            <a:spLocks noGrp="1"/>
          </p:cNvSpPr>
          <p:nvPr>
            <p:ph type="title"/>
          </p:nvPr>
        </p:nvSpPr>
        <p:spPr>
          <a:xfrm>
            <a:off x="2592925" y="624110"/>
            <a:ext cx="8911687" cy="809718"/>
          </a:xfrm>
        </p:spPr>
        <p:txBody>
          <a:bodyPr/>
          <a:lstStyle/>
          <a:p>
            <a:r>
              <a:rPr lang="en-IN" dirty="0"/>
              <a:t>Anime Face generator using VAE</a:t>
            </a:r>
          </a:p>
        </p:txBody>
      </p:sp>
      <p:sp>
        <p:nvSpPr>
          <p:cNvPr id="7" name="Content Placeholder 3">
            <a:extLst>
              <a:ext uri="{FF2B5EF4-FFF2-40B4-BE49-F238E27FC236}">
                <a16:creationId xmlns:a16="http://schemas.microsoft.com/office/drawing/2014/main" id="{5D9227BC-7155-453E-AD03-F3CAE42E877C}"/>
              </a:ext>
            </a:extLst>
          </p:cNvPr>
          <p:cNvSpPr txBox="1">
            <a:spLocks/>
          </p:cNvSpPr>
          <p:nvPr/>
        </p:nvSpPr>
        <p:spPr>
          <a:xfrm>
            <a:off x="2592924" y="1580769"/>
            <a:ext cx="8228874" cy="3172206"/>
          </a:xfrm>
          <a:prstGeom prst="rect">
            <a:avLst/>
          </a:prstGeom>
        </p:spPr>
        <p:txBody>
          <a:bodyPr anchor="t"/>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IN" dirty="0"/>
          </a:p>
        </p:txBody>
      </p:sp>
      <p:cxnSp>
        <p:nvCxnSpPr>
          <p:cNvPr id="10" name="Connector: Elbow 9">
            <a:extLst>
              <a:ext uri="{FF2B5EF4-FFF2-40B4-BE49-F238E27FC236}">
                <a16:creationId xmlns:a16="http://schemas.microsoft.com/office/drawing/2014/main" id="{5D87BD21-CB29-4604-A093-121265A9018B}"/>
              </a:ext>
            </a:extLst>
          </p:cNvPr>
          <p:cNvCxnSpPr>
            <a:cxnSpLocks/>
          </p:cNvCxnSpPr>
          <p:nvPr/>
        </p:nvCxnSpPr>
        <p:spPr>
          <a:xfrm rot="5400000" flipH="1" flipV="1">
            <a:off x="4326898" y="1015199"/>
            <a:ext cx="3581782" cy="5532070"/>
          </a:xfrm>
          <a:prstGeom prst="bentConnector5">
            <a:avLst>
              <a:gd name="adj1" fmla="val -6382"/>
              <a:gd name="adj2" fmla="val 48238"/>
              <a:gd name="adj3" fmla="val 106382"/>
            </a:avLst>
          </a:prstGeom>
          <a:ln w="28575">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864355BC-35E2-4816-9BB2-7DC6179CA991}"/>
              </a:ext>
            </a:extLst>
          </p:cNvPr>
          <p:cNvSpPr txBox="1"/>
          <p:nvPr/>
        </p:nvSpPr>
        <p:spPr>
          <a:xfrm>
            <a:off x="5174199" y="6128640"/>
            <a:ext cx="2105063" cy="369332"/>
          </a:xfrm>
          <a:prstGeom prst="rect">
            <a:avLst/>
          </a:prstGeom>
          <a:noFill/>
        </p:spPr>
        <p:txBody>
          <a:bodyPr wrap="square" rtlCol="0">
            <a:spAutoFit/>
          </a:bodyPr>
          <a:lstStyle/>
          <a:p>
            <a:pPr algn="ctr"/>
            <a:r>
              <a:rPr lang="en-IN" b="1" i="1" u="sng" dirty="0"/>
              <a:t>Decoder</a:t>
            </a:r>
          </a:p>
        </p:txBody>
      </p:sp>
      <p:pic>
        <p:nvPicPr>
          <p:cNvPr id="5" name="Picture 4">
            <a:extLst>
              <a:ext uri="{FF2B5EF4-FFF2-40B4-BE49-F238E27FC236}">
                <a16:creationId xmlns:a16="http://schemas.microsoft.com/office/drawing/2014/main" id="{BD7AC790-54C2-4AAC-A193-097AF6B792D4}"/>
              </a:ext>
            </a:extLst>
          </p:cNvPr>
          <p:cNvPicPr>
            <a:picLocks noChangeAspect="1"/>
          </p:cNvPicPr>
          <p:nvPr/>
        </p:nvPicPr>
        <p:blipFill rotWithShape="1">
          <a:blip r:embed="rId2">
            <a:extLst>
              <a:ext uri="{28A0092B-C50C-407E-A947-70E740481C1C}">
                <a14:useLocalDpi xmlns:a14="http://schemas.microsoft.com/office/drawing/2010/main" val="0"/>
              </a:ext>
            </a:extLst>
          </a:blip>
          <a:srcRect b="50212"/>
          <a:stretch/>
        </p:blipFill>
        <p:spPr>
          <a:xfrm>
            <a:off x="2132841" y="2073989"/>
            <a:ext cx="2437825" cy="3414490"/>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2E5431D7-4F57-46A4-8501-5939897CA355}"/>
              </a:ext>
            </a:extLst>
          </p:cNvPr>
          <p:cNvPicPr>
            <a:picLocks noChangeAspect="1"/>
          </p:cNvPicPr>
          <p:nvPr/>
        </p:nvPicPr>
        <p:blipFill rotWithShape="1">
          <a:blip r:embed="rId2">
            <a:extLst>
              <a:ext uri="{28A0092B-C50C-407E-A947-70E740481C1C}">
                <a14:useLocalDpi xmlns:a14="http://schemas.microsoft.com/office/drawing/2010/main" val="0"/>
              </a:ext>
            </a:extLst>
          </a:blip>
          <a:srcRect t="50212"/>
          <a:stretch/>
        </p:blipFill>
        <p:spPr>
          <a:xfrm>
            <a:off x="7664912" y="2073989"/>
            <a:ext cx="2437825" cy="341449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70163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67B9-5F3A-445E-8492-C15FCB58A58D}"/>
              </a:ext>
            </a:extLst>
          </p:cNvPr>
          <p:cNvSpPr>
            <a:spLocks noGrp="1"/>
          </p:cNvSpPr>
          <p:nvPr>
            <p:ph type="title"/>
          </p:nvPr>
        </p:nvSpPr>
        <p:spPr>
          <a:xfrm>
            <a:off x="2592925" y="624110"/>
            <a:ext cx="8911687" cy="809718"/>
          </a:xfrm>
        </p:spPr>
        <p:txBody>
          <a:bodyPr/>
          <a:lstStyle/>
          <a:p>
            <a:r>
              <a:rPr lang="en-IN" dirty="0"/>
              <a:t>Anime Face generator using VAE</a:t>
            </a:r>
          </a:p>
        </p:txBody>
      </p:sp>
      <p:sp>
        <p:nvSpPr>
          <p:cNvPr id="7" name="Content Placeholder 3">
            <a:extLst>
              <a:ext uri="{FF2B5EF4-FFF2-40B4-BE49-F238E27FC236}">
                <a16:creationId xmlns:a16="http://schemas.microsoft.com/office/drawing/2014/main" id="{5D9227BC-7155-453E-AD03-F3CAE42E877C}"/>
              </a:ext>
            </a:extLst>
          </p:cNvPr>
          <p:cNvSpPr txBox="1">
            <a:spLocks/>
          </p:cNvSpPr>
          <p:nvPr/>
        </p:nvSpPr>
        <p:spPr>
          <a:xfrm>
            <a:off x="2592924" y="1580769"/>
            <a:ext cx="8228874" cy="3172206"/>
          </a:xfrm>
          <a:prstGeom prst="rect">
            <a:avLst/>
          </a:prstGeom>
        </p:spPr>
        <p:txBody>
          <a:bodyPr anchor="t"/>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IN" dirty="0"/>
          </a:p>
        </p:txBody>
      </p:sp>
      <p:sp>
        <p:nvSpPr>
          <p:cNvPr id="24" name="TextBox 23">
            <a:extLst>
              <a:ext uri="{FF2B5EF4-FFF2-40B4-BE49-F238E27FC236}">
                <a16:creationId xmlns:a16="http://schemas.microsoft.com/office/drawing/2014/main" id="{864355BC-35E2-4816-9BB2-7DC6179CA991}"/>
              </a:ext>
            </a:extLst>
          </p:cNvPr>
          <p:cNvSpPr txBox="1"/>
          <p:nvPr/>
        </p:nvSpPr>
        <p:spPr>
          <a:xfrm>
            <a:off x="4439711" y="4837781"/>
            <a:ext cx="3312576" cy="369332"/>
          </a:xfrm>
          <a:prstGeom prst="rect">
            <a:avLst/>
          </a:prstGeom>
          <a:noFill/>
        </p:spPr>
        <p:txBody>
          <a:bodyPr wrap="square" rtlCol="0">
            <a:spAutoFit/>
          </a:bodyPr>
          <a:lstStyle/>
          <a:p>
            <a:pPr algn="ctr"/>
            <a:r>
              <a:rPr lang="en-IN" b="1" i="1" u="sng" dirty="0"/>
              <a:t>Variational Autoencoder</a:t>
            </a:r>
          </a:p>
        </p:txBody>
      </p:sp>
      <p:pic>
        <p:nvPicPr>
          <p:cNvPr id="8" name="Picture 7">
            <a:extLst>
              <a:ext uri="{FF2B5EF4-FFF2-40B4-BE49-F238E27FC236}">
                <a16:creationId xmlns:a16="http://schemas.microsoft.com/office/drawing/2014/main" id="{CE9CD03F-2AA4-4920-811D-2F817CBAB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337" y="2214562"/>
            <a:ext cx="2219325" cy="2428875"/>
          </a:xfrm>
          <a:prstGeom prst="rect">
            <a:avLst/>
          </a:prstGeom>
        </p:spPr>
      </p:pic>
      <p:sp>
        <p:nvSpPr>
          <p:cNvPr id="12" name="TextBox 11">
            <a:extLst>
              <a:ext uri="{FF2B5EF4-FFF2-40B4-BE49-F238E27FC236}">
                <a16:creationId xmlns:a16="http://schemas.microsoft.com/office/drawing/2014/main" id="{A5B8CA3A-CE85-4B9C-9323-E31F21A98A41}"/>
              </a:ext>
            </a:extLst>
          </p:cNvPr>
          <p:cNvSpPr txBox="1"/>
          <p:nvPr/>
        </p:nvSpPr>
        <p:spPr>
          <a:xfrm>
            <a:off x="8049686" y="6233890"/>
            <a:ext cx="3875614" cy="307777"/>
          </a:xfrm>
          <a:prstGeom prst="rect">
            <a:avLst/>
          </a:prstGeom>
          <a:noFill/>
        </p:spPr>
        <p:txBody>
          <a:bodyPr wrap="square" rtlCol="0">
            <a:spAutoFit/>
          </a:bodyPr>
          <a:lstStyle/>
          <a:p>
            <a:pPr algn="ctr"/>
            <a:r>
              <a:rPr lang="en-IN" sz="1400" b="1" i="1" dirty="0"/>
              <a:t>Project Link: </a:t>
            </a:r>
            <a:r>
              <a:rPr lang="en-IN" sz="1400" dirty="0">
                <a:hlinkClick r:id="rId3"/>
              </a:rPr>
              <a:t>Anime-Face-Generator VAE </a:t>
            </a:r>
            <a:r>
              <a:rPr lang="en-IN" sz="1400" b="1" i="1" u="sng" dirty="0"/>
              <a:t> </a:t>
            </a:r>
          </a:p>
        </p:txBody>
      </p:sp>
    </p:spTree>
    <p:extLst>
      <p:ext uri="{BB962C8B-B14F-4D97-AF65-F5344CB8AC3E}">
        <p14:creationId xmlns:p14="http://schemas.microsoft.com/office/powerpoint/2010/main" val="2724353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DE50-09FA-494E-A72D-56004B7C11F6}"/>
              </a:ext>
            </a:extLst>
          </p:cNvPr>
          <p:cNvSpPr>
            <a:spLocks noGrp="1"/>
          </p:cNvSpPr>
          <p:nvPr>
            <p:ph type="title"/>
          </p:nvPr>
        </p:nvSpPr>
        <p:spPr/>
        <p:txBody>
          <a:bodyPr/>
          <a:lstStyle/>
          <a:p>
            <a:r>
              <a:rPr lang="en-IN" dirty="0"/>
              <a:t>Results After Training</a:t>
            </a:r>
          </a:p>
        </p:txBody>
      </p:sp>
      <p:pic>
        <p:nvPicPr>
          <p:cNvPr id="6" name="video">
            <a:hlinkClick r:id="" action="ppaction://media"/>
            <a:extLst>
              <a:ext uri="{FF2B5EF4-FFF2-40B4-BE49-F238E27FC236}">
                <a16:creationId xmlns:a16="http://schemas.microsoft.com/office/drawing/2014/main" id="{D43CBFC3-08DE-4D4E-B101-CE3827A806D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49728" y="1438755"/>
            <a:ext cx="4892544" cy="4892544"/>
          </a:xfrm>
        </p:spPr>
      </p:pic>
    </p:spTree>
    <p:extLst>
      <p:ext uri="{BB962C8B-B14F-4D97-AF65-F5344CB8AC3E}">
        <p14:creationId xmlns:p14="http://schemas.microsoft.com/office/powerpoint/2010/main" val="103596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47B49-E533-4AAF-8ECC-5D12CB45A63D}"/>
              </a:ext>
            </a:extLst>
          </p:cNvPr>
          <p:cNvSpPr>
            <a:spLocks noGrp="1"/>
          </p:cNvSpPr>
          <p:nvPr>
            <p:ph type="ctrTitle"/>
          </p:nvPr>
        </p:nvSpPr>
        <p:spPr>
          <a:xfrm>
            <a:off x="2693988" y="2867025"/>
            <a:ext cx="8915399" cy="2262781"/>
          </a:xfrm>
        </p:spPr>
        <p:txBody>
          <a:bodyPr/>
          <a:lstStyle/>
          <a:p>
            <a:r>
              <a:rPr lang="en-IN" b="1" i="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266171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B067-8448-4BF9-A124-9DB73CBDADE5}"/>
              </a:ext>
            </a:extLst>
          </p:cNvPr>
          <p:cNvSpPr>
            <a:spLocks noGrp="1"/>
          </p:cNvSpPr>
          <p:nvPr>
            <p:ph type="title"/>
          </p:nvPr>
        </p:nvSpPr>
        <p:spPr>
          <a:xfrm>
            <a:off x="2592925" y="624110"/>
            <a:ext cx="8911687" cy="793629"/>
          </a:xfrm>
        </p:spPr>
        <p:txBody>
          <a:bodyPr anchor="ctr"/>
          <a:lstStyle/>
          <a:p>
            <a:r>
              <a:rPr lang="en-IN" dirty="0"/>
              <a:t>Autoencoder - A Brief Introduction </a:t>
            </a:r>
          </a:p>
        </p:txBody>
      </p:sp>
      <p:sp>
        <p:nvSpPr>
          <p:cNvPr id="3" name="Content Placeholder 2">
            <a:extLst>
              <a:ext uri="{FF2B5EF4-FFF2-40B4-BE49-F238E27FC236}">
                <a16:creationId xmlns:a16="http://schemas.microsoft.com/office/drawing/2014/main" id="{B1D97B2A-F500-447D-99CF-71F90DD85559}"/>
              </a:ext>
            </a:extLst>
          </p:cNvPr>
          <p:cNvSpPr>
            <a:spLocks noGrp="1"/>
          </p:cNvSpPr>
          <p:nvPr>
            <p:ph idx="1"/>
          </p:nvPr>
        </p:nvSpPr>
        <p:spPr>
          <a:xfrm>
            <a:off x="2589212" y="1661020"/>
            <a:ext cx="8915400" cy="4701680"/>
          </a:xfrm>
        </p:spPr>
        <p:txBody>
          <a:bodyPr>
            <a:normAutofit/>
          </a:bodyPr>
          <a:lstStyle/>
          <a:p>
            <a:r>
              <a:rPr lang="en-IN" dirty="0"/>
              <a:t>The word ‘Autoencoder’ is made up of two words – </a:t>
            </a:r>
          </a:p>
          <a:p>
            <a:pPr lvl="1"/>
            <a:r>
              <a:rPr lang="en-IN" dirty="0"/>
              <a:t>Auto – Encoder</a:t>
            </a:r>
          </a:p>
          <a:p>
            <a:r>
              <a:rPr lang="en-IN" dirty="0"/>
              <a:t>What are Encoders?</a:t>
            </a:r>
          </a:p>
          <a:p>
            <a:pPr lvl="1"/>
            <a:r>
              <a:rPr lang="en-IN" dirty="0"/>
              <a:t>Examples in day to day activities – </a:t>
            </a:r>
          </a:p>
          <a:p>
            <a:pPr lvl="2"/>
            <a:r>
              <a:rPr lang="en-IN" dirty="0"/>
              <a:t>When you talk on your phones, your voice gets converted from vibrating waves to electronic 1s and 0s and encoded before being sent over the communication channel by various encoding schemes like PCM, DM, ADM (Analog to Digital), ASK, FSK, PSK(Digital to Analog) etc.</a:t>
            </a:r>
          </a:p>
          <a:p>
            <a:pPr lvl="2"/>
            <a:r>
              <a:rPr lang="en-IN" dirty="0"/>
              <a:t>When you capture an image from a DSLR camera, it gets saved in RAW format, which although preserves all the information in a photo, but takes up a lot of storage. To store photos we use compression methods to encode the images to obtain a more compact size. For example – JPEG, GIF, BITMAP, PNG etc.</a:t>
            </a:r>
          </a:p>
          <a:p>
            <a:pPr lvl="1"/>
            <a:r>
              <a:rPr lang="en-IN" dirty="0"/>
              <a:t>Examples in the field of Machine Learning – </a:t>
            </a:r>
          </a:p>
          <a:p>
            <a:pPr lvl="2"/>
            <a:r>
              <a:rPr lang="en-IN" dirty="0"/>
              <a:t>Principal Component Analysis (PCA), Independent Component Analysis (ICA) for Dimensionality Reduction.</a:t>
            </a:r>
          </a:p>
        </p:txBody>
      </p:sp>
    </p:spTree>
    <p:extLst>
      <p:ext uri="{BB962C8B-B14F-4D97-AF65-F5344CB8AC3E}">
        <p14:creationId xmlns:p14="http://schemas.microsoft.com/office/powerpoint/2010/main" val="1075422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B067-8448-4BF9-A124-9DB73CBDADE5}"/>
              </a:ext>
            </a:extLst>
          </p:cNvPr>
          <p:cNvSpPr>
            <a:spLocks noGrp="1"/>
          </p:cNvSpPr>
          <p:nvPr>
            <p:ph type="title"/>
          </p:nvPr>
        </p:nvSpPr>
        <p:spPr>
          <a:xfrm>
            <a:off x="2592925" y="624110"/>
            <a:ext cx="8911687" cy="793629"/>
          </a:xfrm>
        </p:spPr>
        <p:txBody>
          <a:bodyPr anchor="ctr"/>
          <a:lstStyle/>
          <a:p>
            <a:r>
              <a:rPr lang="en-IN" dirty="0"/>
              <a:t>Autoencoder - A Brief Introduction </a:t>
            </a:r>
          </a:p>
        </p:txBody>
      </p:sp>
      <p:sp>
        <p:nvSpPr>
          <p:cNvPr id="3" name="Content Placeholder 2">
            <a:extLst>
              <a:ext uri="{FF2B5EF4-FFF2-40B4-BE49-F238E27FC236}">
                <a16:creationId xmlns:a16="http://schemas.microsoft.com/office/drawing/2014/main" id="{B1D97B2A-F500-447D-99CF-71F90DD85559}"/>
              </a:ext>
            </a:extLst>
          </p:cNvPr>
          <p:cNvSpPr>
            <a:spLocks noGrp="1"/>
          </p:cNvSpPr>
          <p:nvPr>
            <p:ph idx="1"/>
          </p:nvPr>
        </p:nvSpPr>
        <p:spPr>
          <a:xfrm>
            <a:off x="2085873" y="1983688"/>
            <a:ext cx="5959169" cy="549787"/>
          </a:xfrm>
        </p:spPr>
        <p:txBody>
          <a:bodyPr>
            <a:normAutofit/>
          </a:bodyPr>
          <a:lstStyle/>
          <a:p>
            <a:r>
              <a:rPr lang="en-IN" dirty="0"/>
              <a:t>So, What does the Architecture look like – </a:t>
            </a:r>
          </a:p>
          <a:p>
            <a:endParaRPr lang="en-IN" dirty="0"/>
          </a:p>
        </p:txBody>
      </p:sp>
      <p:pic>
        <p:nvPicPr>
          <p:cNvPr id="3074" name="Picture 2" descr="Autoencoders for Audience Modeling - Softcrylic">
            <a:extLst>
              <a:ext uri="{FF2B5EF4-FFF2-40B4-BE49-F238E27FC236}">
                <a16:creationId xmlns:a16="http://schemas.microsoft.com/office/drawing/2014/main" id="{DEEA942F-5902-411B-A88E-BF5FC7BEBF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02" t="790" r="20698" b="10631"/>
          <a:stretch/>
        </p:blipFill>
        <p:spPr bwMode="auto">
          <a:xfrm>
            <a:off x="2085873" y="2721919"/>
            <a:ext cx="2852258" cy="27935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6" name="Picture 4" descr="Autoencoders — Bits and Bytes of Deep Learning | by Vindula Jayawardana |  Towards Data Science">
            <a:extLst>
              <a:ext uri="{FF2B5EF4-FFF2-40B4-BE49-F238E27FC236}">
                <a16:creationId xmlns:a16="http://schemas.microsoft.com/office/drawing/2014/main" id="{4B0A7D30-7CA5-4993-B410-EE5720177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318" y="3099424"/>
            <a:ext cx="6079294" cy="203197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CFE08B8A-C008-441C-B890-544FA0B2E905}"/>
              </a:ext>
            </a:extLst>
          </p:cNvPr>
          <p:cNvSpPr txBox="1"/>
          <p:nvPr/>
        </p:nvSpPr>
        <p:spPr>
          <a:xfrm>
            <a:off x="6072323" y="5221838"/>
            <a:ext cx="4785284" cy="369332"/>
          </a:xfrm>
          <a:prstGeom prst="rect">
            <a:avLst/>
          </a:prstGeom>
          <a:noFill/>
        </p:spPr>
        <p:txBody>
          <a:bodyPr wrap="none" rtlCol="0">
            <a:spAutoFit/>
          </a:bodyPr>
          <a:lstStyle/>
          <a:p>
            <a:r>
              <a:rPr lang="en-IN" u="sng" dirty="0"/>
              <a:t>Convolutional Autoencoder Architecture</a:t>
            </a:r>
          </a:p>
        </p:txBody>
      </p:sp>
      <p:sp>
        <p:nvSpPr>
          <p:cNvPr id="7" name="TextBox 6">
            <a:extLst>
              <a:ext uri="{FF2B5EF4-FFF2-40B4-BE49-F238E27FC236}">
                <a16:creationId xmlns:a16="http://schemas.microsoft.com/office/drawing/2014/main" id="{62D4E19C-AE7D-4804-92F1-29951CF03B63}"/>
              </a:ext>
            </a:extLst>
          </p:cNvPr>
          <p:cNvSpPr txBox="1"/>
          <p:nvPr/>
        </p:nvSpPr>
        <p:spPr>
          <a:xfrm>
            <a:off x="1934486" y="5657665"/>
            <a:ext cx="3155031" cy="369332"/>
          </a:xfrm>
          <a:prstGeom prst="rect">
            <a:avLst/>
          </a:prstGeom>
          <a:noFill/>
        </p:spPr>
        <p:txBody>
          <a:bodyPr wrap="none" rtlCol="0">
            <a:spAutoFit/>
          </a:bodyPr>
          <a:lstStyle/>
          <a:p>
            <a:r>
              <a:rPr lang="en-IN" u="sng" dirty="0"/>
              <a:t>Autoencoder Architecture</a:t>
            </a:r>
          </a:p>
        </p:txBody>
      </p:sp>
    </p:spTree>
    <p:extLst>
      <p:ext uri="{BB962C8B-B14F-4D97-AF65-F5344CB8AC3E}">
        <p14:creationId xmlns:p14="http://schemas.microsoft.com/office/powerpoint/2010/main" val="3613863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B067-8448-4BF9-A124-9DB73CBDADE5}"/>
              </a:ext>
            </a:extLst>
          </p:cNvPr>
          <p:cNvSpPr>
            <a:spLocks noGrp="1"/>
          </p:cNvSpPr>
          <p:nvPr>
            <p:ph type="title"/>
          </p:nvPr>
        </p:nvSpPr>
        <p:spPr>
          <a:xfrm>
            <a:off x="2592925" y="624110"/>
            <a:ext cx="8911687" cy="793629"/>
          </a:xfrm>
        </p:spPr>
        <p:txBody>
          <a:bodyPr anchor="ctr"/>
          <a:lstStyle/>
          <a:p>
            <a:r>
              <a:rPr lang="en-IN" dirty="0"/>
              <a:t>Autoencoder - A Brief Introduction </a:t>
            </a:r>
          </a:p>
        </p:txBody>
      </p:sp>
      <p:pic>
        <p:nvPicPr>
          <p:cNvPr id="1026" name="Picture 2" descr="Comparison between PCA and Autoencoder [15] | Download Scientific Diagram">
            <a:extLst>
              <a:ext uri="{FF2B5EF4-FFF2-40B4-BE49-F238E27FC236}">
                <a16:creationId xmlns:a16="http://schemas.microsoft.com/office/drawing/2014/main" id="{AA525D90-56E3-40DE-B27D-FFC210513E6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185"/>
          <a:stretch/>
        </p:blipFill>
        <p:spPr bwMode="auto">
          <a:xfrm>
            <a:off x="1359229" y="1923346"/>
            <a:ext cx="3821747" cy="29338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28" name="Picture 4" descr="python - Building an autoencoder in Tensorflow to surpass PCA - Cross  Validated">
            <a:extLst>
              <a:ext uri="{FF2B5EF4-FFF2-40B4-BE49-F238E27FC236}">
                <a16:creationId xmlns:a16="http://schemas.microsoft.com/office/drawing/2014/main" id="{98C9BCB0-068E-4705-823E-256098F7A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2874" y="1923346"/>
            <a:ext cx="5867759" cy="29338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AD1CE9E4-457D-4140-8C54-9F7E9EEBC5AB}"/>
              </a:ext>
            </a:extLst>
          </p:cNvPr>
          <p:cNvSpPr txBox="1"/>
          <p:nvPr/>
        </p:nvSpPr>
        <p:spPr>
          <a:xfrm>
            <a:off x="7635908" y="5039667"/>
            <a:ext cx="1761689" cy="646331"/>
          </a:xfrm>
          <a:prstGeom prst="rect">
            <a:avLst/>
          </a:prstGeom>
          <a:noFill/>
        </p:spPr>
        <p:txBody>
          <a:bodyPr wrap="square" rtlCol="0">
            <a:spAutoFit/>
          </a:bodyPr>
          <a:lstStyle/>
          <a:p>
            <a:pPr algn="ctr"/>
            <a:r>
              <a:rPr lang="en-IN" u="sng" dirty="0"/>
              <a:t>PCA Vs AE</a:t>
            </a:r>
          </a:p>
          <a:p>
            <a:pPr algn="ctr"/>
            <a:r>
              <a:rPr lang="en-IN" dirty="0"/>
              <a:t>(MNIST)</a:t>
            </a:r>
          </a:p>
        </p:txBody>
      </p:sp>
      <p:sp>
        <p:nvSpPr>
          <p:cNvPr id="7" name="TextBox 6">
            <a:extLst>
              <a:ext uri="{FF2B5EF4-FFF2-40B4-BE49-F238E27FC236}">
                <a16:creationId xmlns:a16="http://schemas.microsoft.com/office/drawing/2014/main" id="{0F5B22A6-2A04-4B52-8BD8-D9FBBF4842FA}"/>
              </a:ext>
            </a:extLst>
          </p:cNvPr>
          <p:cNvSpPr txBox="1"/>
          <p:nvPr/>
        </p:nvSpPr>
        <p:spPr>
          <a:xfrm>
            <a:off x="2389257" y="5039667"/>
            <a:ext cx="1761689" cy="369332"/>
          </a:xfrm>
          <a:prstGeom prst="rect">
            <a:avLst/>
          </a:prstGeom>
          <a:noFill/>
        </p:spPr>
        <p:txBody>
          <a:bodyPr wrap="square" rtlCol="0">
            <a:spAutoFit/>
          </a:bodyPr>
          <a:lstStyle/>
          <a:p>
            <a:pPr algn="ctr"/>
            <a:r>
              <a:rPr lang="en-IN" u="sng" dirty="0"/>
              <a:t>PCA Vs AE</a:t>
            </a:r>
          </a:p>
        </p:txBody>
      </p:sp>
    </p:spTree>
    <p:extLst>
      <p:ext uri="{BB962C8B-B14F-4D97-AF65-F5344CB8AC3E}">
        <p14:creationId xmlns:p14="http://schemas.microsoft.com/office/powerpoint/2010/main" val="30630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B067-8448-4BF9-A124-9DB73CBDADE5}"/>
              </a:ext>
            </a:extLst>
          </p:cNvPr>
          <p:cNvSpPr>
            <a:spLocks noGrp="1"/>
          </p:cNvSpPr>
          <p:nvPr>
            <p:ph type="title"/>
          </p:nvPr>
        </p:nvSpPr>
        <p:spPr>
          <a:xfrm>
            <a:off x="2592925" y="624110"/>
            <a:ext cx="8911687" cy="793629"/>
          </a:xfrm>
        </p:spPr>
        <p:txBody>
          <a:bodyPr anchor="ctr"/>
          <a:lstStyle/>
          <a:p>
            <a:r>
              <a:rPr lang="en-IN" dirty="0"/>
              <a:t>Autoencoder – Uses</a:t>
            </a:r>
          </a:p>
        </p:txBody>
      </p:sp>
      <p:sp>
        <p:nvSpPr>
          <p:cNvPr id="5" name="Content Placeholder 2">
            <a:extLst>
              <a:ext uri="{FF2B5EF4-FFF2-40B4-BE49-F238E27FC236}">
                <a16:creationId xmlns:a16="http://schemas.microsoft.com/office/drawing/2014/main" id="{61B5B3C4-F286-4DAF-996C-BB434CFE0522}"/>
              </a:ext>
            </a:extLst>
          </p:cNvPr>
          <p:cNvSpPr txBox="1">
            <a:spLocks/>
          </p:cNvSpPr>
          <p:nvPr/>
        </p:nvSpPr>
        <p:spPr>
          <a:xfrm>
            <a:off x="2589212" y="1661020"/>
            <a:ext cx="4792663" cy="24244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Dimensionality Reduction</a:t>
            </a:r>
          </a:p>
          <a:p>
            <a:r>
              <a:rPr lang="en-US" dirty="0"/>
              <a:t>Image Compression</a:t>
            </a:r>
          </a:p>
          <a:p>
            <a:r>
              <a:rPr lang="en-US" dirty="0"/>
              <a:t>Image Denoising</a:t>
            </a:r>
          </a:p>
          <a:p>
            <a:r>
              <a:rPr lang="en-US" dirty="0"/>
              <a:t>Image generation</a:t>
            </a:r>
          </a:p>
          <a:p>
            <a:r>
              <a:rPr lang="en-US" dirty="0"/>
              <a:t>Sequence to sequence prediction</a:t>
            </a:r>
          </a:p>
        </p:txBody>
      </p:sp>
      <p:pic>
        <p:nvPicPr>
          <p:cNvPr id="13314" name="Picture 2" descr="Building Autoencoders in Keras">
            <a:extLst>
              <a:ext uri="{FF2B5EF4-FFF2-40B4-BE49-F238E27FC236}">
                <a16:creationId xmlns:a16="http://schemas.microsoft.com/office/drawing/2014/main" id="{F5F5596E-C26C-46B2-A0C5-B55FEE40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1661020"/>
            <a:ext cx="4276725" cy="1344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6" name="Picture 4" descr="Denoising Autoencoders for Image Denoising [Tutorials + Example]">
            <a:extLst>
              <a:ext uri="{FF2B5EF4-FFF2-40B4-BE49-F238E27FC236}">
                <a16:creationId xmlns:a16="http://schemas.microsoft.com/office/drawing/2014/main" id="{3D753CCF-E8B5-49F9-A944-A7DF104C5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150" y="3429000"/>
            <a:ext cx="4186147" cy="2190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51517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B067-8448-4BF9-A124-9DB73CBDADE5}"/>
              </a:ext>
            </a:extLst>
          </p:cNvPr>
          <p:cNvSpPr>
            <a:spLocks noGrp="1"/>
          </p:cNvSpPr>
          <p:nvPr>
            <p:ph type="title"/>
          </p:nvPr>
        </p:nvSpPr>
        <p:spPr>
          <a:xfrm>
            <a:off x="2592925" y="624110"/>
            <a:ext cx="8911687" cy="793629"/>
          </a:xfrm>
        </p:spPr>
        <p:txBody>
          <a:bodyPr anchor="ctr"/>
          <a:lstStyle/>
          <a:p>
            <a:r>
              <a:rPr lang="en-IN" dirty="0"/>
              <a:t>Autoencoder – Problems!!</a:t>
            </a:r>
          </a:p>
        </p:txBody>
      </p:sp>
      <p:pic>
        <p:nvPicPr>
          <p:cNvPr id="4" name="Picture 4" descr="python - Building an autoencoder in Tensorflow to surpass PCA - Cross  Validated">
            <a:extLst>
              <a:ext uri="{FF2B5EF4-FFF2-40B4-BE49-F238E27FC236}">
                <a16:creationId xmlns:a16="http://schemas.microsoft.com/office/drawing/2014/main" id="{CA91AC87-C123-49B8-9E9F-4D239C6C559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558"/>
          <a:stretch/>
        </p:blipFill>
        <p:spPr bwMode="auto">
          <a:xfrm>
            <a:off x="8070611" y="1864409"/>
            <a:ext cx="3434001" cy="34038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Content Placeholder 2">
            <a:extLst>
              <a:ext uri="{FF2B5EF4-FFF2-40B4-BE49-F238E27FC236}">
                <a16:creationId xmlns:a16="http://schemas.microsoft.com/office/drawing/2014/main" id="{61B5B3C4-F286-4DAF-996C-BB434CFE0522}"/>
              </a:ext>
            </a:extLst>
          </p:cNvPr>
          <p:cNvSpPr txBox="1">
            <a:spLocks/>
          </p:cNvSpPr>
          <p:nvPr/>
        </p:nvSpPr>
        <p:spPr>
          <a:xfrm>
            <a:off x="2589212" y="1661020"/>
            <a:ext cx="5069937" cy="24244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The latent space plot isn’t symmetrical around the origin </a:t>
            </a:r>
          </a:p>
          <a:p>
            <a:r>
              <a:rPr lang="en-US" dirty="0"/>
              <a:t>Some labels are represented over small areas, others over large ones </a:t>
            </a:r>
          </a:p>
          <a:p>
            <a:r>
              <a:rPr lang="en-US" dirty="0"/>
              <a:t>There are discontinuities in the latent space </a:t>
            </a:r>
          </a:p>
        </p:txBody>
      </p:sp>
    </p:spTree>
    <p:extLst>
      <p:ext uri="{BB962C8B-B14F-4D97-AF65-F5344CB8AC3E}">
        <p14:creationId xmlns:p14="http://schemas.microsoft.com/office/powerpoint/2010/main" val="50721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B067-8448-4BF9-A124-9DB73CBDADE5}"/>
              </a:ext>
            </a:extLst>
          </p:cNvPr>
          <p:cNvSpPr>
            <a:spLocks noGrp="1"/>
          </p:cNvSpPr>
          <p:nvPr>
            <p:ph type="title"/>
          </p:nvPr>
        </p:nvSpPr>
        <p:spPr>
          <a:xfrm>
            <a:off x="2592925" y="624110"/>
            <a:ext cx="8911687" cy="793629"/>
          </a:xfrm>
        </p:spPr>
        <p:txBody>
          <a:bodyPr anchor="ctr"/>
          <a:lstStyle/>
          <a:p>
            <a:r>
              <a:rPr lang="en-IN" dirty="0"/>
              <a:t>Towards Variational Autoencoders</a:t>
            </a:r>
          </a:p>
        </p:txBody>
      </p:sp>
      <p:sp>
        <p:nvSpPr>
          <p:cNvPr id="5" name="Content Placeholder 2">
            <a:extLst>
              <a:ext uri="{FF2B5EF4-FFF2-40B4-BE49-F238E27FC236}">
                <a16:creationId xmlns:a16="http://schemas.microsoft.com/office/drawing/2014/main" id="{61B5B3C4-F286-4DAF-996C-BB434CFE0522}"/>
              </a:ext>
            </a:extLst>
          </p:cNvPr>
          <p:cNvSpPr txBox="1">
            <a:spLocks/>
          </p:cNvSpPr>
          <p:nvPr/>
        </p:nvSpPr>
        <p:spPr>
          <a:xfrm>
            <a:off x="2589212" y="1661019"/>
            <a:ext cx="5069937" cy="3062387"/>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To solve these problems associated with vanilla Autoencoders, we have to modify a 2 things – </a:t>
            </a:r>
          </a:p>
          <a:p>
            <a:pPr lvl="1"/>
            <a:r>
              <a:rPr lang="en-IN" dirty="0"/>
              <a:t>Modify Encoder component</a:t>
            </a:r>
          </a:p>
          <a:p>
            <a:pPr lvl="1"/>
            <a:r>
              <a:rPr lang="en-IN" dirty="0"/>
              <a:t>Modify loss function</a:t>
            </a:r>
          </a:p>
        </p:txBody>
      </p:sp>
      <p:sp>
        <p:nvSpPr>
          <p:cNvPr id="6" name="Content Placeholder 2">
            <a:extLst>
              <a:ext uri="{FF2B5EF4-FFF2-40B4-BE49-F238E27FC236}">
                <a16:creationId xmlns:a16="http://schemas.microsoft.com/office/drawing/2014/main" id="{C525B29F-C622-48A4-BE60-AEE6D1EBF11D}"/>
              </a:ext>
            </a:extLst>
          </p:cNvPr>
          <p:cNvSpPr txBox="1">
            <a:spLocks/>
          </p:cNvSpPr>
          <p:nvPr/>
        </p:nvSpPr>
        <p:spPr>
          <a:xfrm>
            <a:off x="2589212" y="5386165"/>
            <a:ext cx="6626682" cy="4453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1400" b="1" i="1" u="sng" dirty="0"/>
              <a:t>Question</a:t>
            </a:r>
            <a:r>
              <a:rPr lang="en-IN" sz="1400" i="1" dirty="0"/>
              <a:t>: What loss function would you use for a vanilla Autoencoder?</a:t>
            </a:r>
          </a:p>
        </p:txBody>
      </p:sp>
      <p:pic>
        <p:nvPicPr>
          <p:cNvPr id="8" name="Picture 2" descr="Autoencoders for Audience Modeling - Softcrylic">
            <a:extLst>
              <a:ext uri="{FF2B5EF4-FFF2-40B4-BE49-F238E27FC236}">
                <a16:creationId xmlns:a16="http://schemas.microsoft.com/office/drawing/2014/main" id="{B70650E2-BBBD-4B15-A269-304BBF06D7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02" t="790" r="20698" b="10631"/>
          <a:stretch/>
        </p:blipFill>
        <p:spPr bwMode="auto">
          <a:xfrm>
            <a:off x="8176659" y="1825633"/>
            <a:ext cx="2852258" cy="27935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1E138B1A-D41B-4A92-8E7C-6B183E6AAB09}"/>
              </a:ext>
            </a:extLst>
          </p:cNvPr>
          <p:cNvSpPr txBox="1"/>
          <p:nvPr/>
        </p:nvSpPr>
        <p:spPr>
          <a:xfrm>
            <a:off x="8344270" y="4723407"/>
            <a:ext cx="2517036" cy="369332"/>
          </a:xfrm>
          <a:prstGeom prst="rect">
            <a:avLst/>
          </a:prstGeom>
          <a:noFill/>
        </p:spPr>
        <p:txBody>
          <a:bodyPr wrap="none" rtlCol="0">
            <a:spAutoFit/>
          </a:bodyPr>
          <a:lstStyle/>
          <a:p>
            <a:r>
              <a:rPr lang="en-IN" u="sng" dirty="0"/>
              <a:t>Vanilla Autoencoder</a:t>
            </a:r>
          </a:p>
        </p:txBody>
      </p:sp>
    </p:spTree>
    <p:extLst>
      <p:ext uri="{BB962C8B-B14F-4D97-AF65-F5344CB8AC3E}">
        <p14:creationId xmlns:p14="http://schemas.microsoft.com/office/powerpoint/2010/main" val="2772527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B067-8448-4BF9-A124-9DB73CBDADE5}"/>
              </a:ext>
            </a:extLst>
          </p:cNvPr>
          <p:cNvSpPr>
            <a:spLocks noGrp="1"/>
          </p:cNvSpPr>
          <p:nvPr>
            <p:ph type="title"/>
          </p:nvPr>
        </p:nvSpPr>
        <p:spPr>
          <a:xfrm>
            <a:off x="2592925" y="624110"/>
            <a:ext cx="8911687" cy="793629"/>
          </a:xfrm>
        </p:spPr>
        <p:txBody>
          <a:bodyPr anchor="ctr"/>
          <a:lstStyle/>
          <a:p>
            <a:r>
              <a:rPr lang="en-IN" dirty="0"/>
              <a:t>VAE – Modifying Encoder</a:t>
            </a:r>
          </a:p>
        </p:txBody>
      </p:sp>
      <p:sp>
        <p:nvSpPr>
          <p:cNvPr id="5" name="Content Placeholder 2">
            <a:extLst>
              <a:ext uri="{FF2B5EF4-FFF2-40B4-BE49-F238E27FC236}">
                <a16:creationId xmlns:a16="http://schemas.microsoft.com/office/drawing/2014/main" id="{61B5B3C4-F286-4DAF-996C-BB434CFE0522}"/>
              </a:ext>
            </a:extLst>
          </p:cNvPr>
          <p:cNvSpPr txBox="1">
            <a:spLocks/>
          </p:cNvSpPr>
          <p:nvPr/>
        </p:nvSpPr>
        <p:spPr>
          <a:xfrm>
            <a:off x="2589212" y="1689683"/>
            <a:ext cx="8911687" cy="2471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The Encoder was mapping the input data to just one point in the latent space.</a:t>
            </a:r>
          </a:p>
          <a:p>
            <a:r>
              <a:rPr lang="en-IN" dirty="0"/>
              <a:t>What if, instead of mapping it to a point, we map it to a distribution in the latent space?</a:t>
            </a:r>
          </a:p>
          <a:p>
            <a:pPr lvl="1"/>
            <a:r>
              <a:rPr lang="en-IN" dirty="0"/>
              <a:t>But which distribution? </a:t>
            </a:r>
          </a:p>
          <a:p>
            <a:pPr lvl="2"/>
            <a:r>
              <a:rPr lang="en-IN" dirty="0"/>
              <a:t>Multivariate Normal (Gaussian)Distribution!! </a:t>
            </a:r>
          </a:p>
          <a:p>
            <a:pPr lvl="3"/>
            <a:r>
              <a:rPr lang="en-IN" dirty="0"/>
              <a:t>We will need </a:t>
            </a:r>
            <a:r>
              <a:rPr lang="en-IN" b="1" i="1" dirty="0"/>
              <a:t>µ </a:t>
            </a:r>
            <a:r>
              <a:rPr lang="en-IN" i="1" dirty="0"/>
              <a:t>and </a:t>
            </a:r>
            <a:r>
              <a:rPr lang="el-GR" sz="1400" b="1" i="0" dirty="0">
                <a:effectLst/>
                <a:latin typeface="Slabo27"/>
              </a:rPr>
              <a:t>σ</a:t>
            </a:r>
            <a:r>
              <a:rPr lang="en-IN" i="1" dirty="0"/>
              <a:t> </a:t>
            </a:r>
          </a:p>
          <a:p>
            <a:pPr lvl="2"/>
            <a:endParaRPr lang="en-IN" dirty="0"/>
          </a:p>
        </p:txBody>
      </p:sp>
      <p:pic>
        <p:nvPicPr>
          <p:cNvPr id="4108" name="Picture 12">
            <a:extLst>
              <a:ext uri="{FF2B5EF4-FFF2-40B4-BE49-F238E27FC236}">
                <a16:creationId xmlns:a16="http://schemas.microsoft.com/office/drawing/2014/main" id="{B0471D6A-505B-4ACF-830A-23810683D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148" y="2925310"/>
            <a:ext cx="3321187" cy="21224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AutoShape 16" descr="\mu">
            <a:extLst>
              <a:ext uri="{FF2B5EF4-FFF2-40B4-BE49-F238E27FC236}">
                <a16:creationId xmlns:a16="http://schemas.microsoft.com/office/drawing/2014/main" id="{9995B1D5-9BDE-4F60-9260-F598CD13CD64}"/>
              </a:ext>
            </a:extLst>
          </p:cNvPr>
          <p:cNvSpPr>
            <a:spLocks noChangeAspect="1" noChangeArrowheads="1"/>
          </p:cNvSpPr>
          <p:nvPr/>
        </p:nvSpPr>
        <p:spPr bwMode="auto">
          <a:xfrm>
            <a:off x="5943600" y="3280094"/>
            <a:ext cx="304800" cy="3013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TextBox 14">
            <a:extLst>
              <a:ext uri="{FF2B5EF4-FFF2-40B4-BE49-F238E27FC236}">
                <a16:creationId xmlns:a16="http://schemas.microsoft.com/office/drawing/2014/main" id="{79CD7446-C444-495C-94A3-2B6FBB5F2A73}"/>
              </a:ext>
            </a:extLst>
          </p:cNvPr>
          <p:cNvSpPr txBox="1"/>
          <p:nvPr/>
        </p:nvSpPr>
        <p:spPr>
          <a:xfrm>
            <a:off x="3599394" y="6002624"/>
            <a:ext cx="3443571" cy="369332"/>
          </a:xfrm>
          <a:prstGeom prst="rect">
            <a:avLst/>
          </a:prstGeom>
          <a:noFill/>
        </p:spPr>
        <p:txBody>
          <a:bodyPr wrap="none" rtlCol="0">
            <a:spAutoFit/>
          </a:bodyPr>
          <a:lstStyle/>
          <a:p>
            <a:r>
              <a:rPr lang="en-IN" u="sng" dirty="0"/>
              <a:t>Encoder Mapping: AE vs VAE</a:t>
            </a:r>
          </a:p>
        </p:txBody>
      </p:sp>
      <p:pic>
        <p:nvPicPr>
          <p:cNvPr id="16" name="Picture 15" descr="Generative and Discriminative Models | LearnOpenCV #">
            <a:extLst>
              <a:ext uri="{FF2B5EF4-FFF2-40B4-BE49-F238E27FC236}">
                <a16:creationId xmlns:a16="http://schemas.microsoft.com/office/drawing/2014/main" id="{7AE0846A-DDEC-45FF-AEFD-4830C2A64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977" y="4388602"/>
            <a:ext cx="4554406" cy="15594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2989491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420</TotalTime>
  <Words>1022</Words>
  <Application>Microsoft Office PowerPoint</Application>
  <PresentationFormat>Widescreen</PresentationFormat>
  <Paragraphs>119</Paragraphs>
  <Slides>23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Century Gothic</vt:lpstr>
      <vt:lpstr>Inter</vt:lpstr>
      <vt:lpstr>Slabo27</vt:lpstr>
      <vt:lpstr>Times New Roman</vt:lpstr>
      <vt:lpstr>Wingdings 3</vt:lpstr>
      <vt:lpstr>Wisp</vt:lpstr>
      <vt:lpstr>Image Generation  using  Variational Autoencoders (VAE)</vt:lpstr>
      <vt:lpstr>What are Generative Models ?</vt:lpstr>
      <vt:lpstr>Autoencoder - A Brief Introduction </vt:lpstr>
      <vt:lpstr>Autoencoder - A Brief Introduction </vt:lpstr>
      <vt:lpstr>Autoencoder - A Brief Introduction </vt:lpstr>
      <vt:lpstr>Autoencoder – Uses</vt:lpstr>
      <vt:lpstr>Autoencoder – Problems!!</vt:lpstr>
      <vt:lpstr>Towards Variational Autoencoders</vt:lpstr>
      <vt:lpstr>VAE – Modifying Encoder</vt:lpstr>
      <vt:lpstr>VAE – Modifying Encoder</vt:lpstr>
      <vt:lpstr>VAE – Modifying Encoder</vt:lpstr>
      <vt:lpstr>VAE – Modifying Encoder</vt:lpstr>
      <vt:lpstr>VAE – Modifying Encoder</vt:lpstr>
      <vt:lpstr>VAE – Modifying Loss</vt:lpstr>
      <vt:lpstr>VAE – Modifying Loss: KL-Divergence</vt:lpstr>
      <vt:lpstr>VAE – Modifying Loss: KL-Divergence</vt:lpstr>
      <vt:lpstr>VAE – Architecture</vt:lpstr>
      <vt:lpstr>Anime Face generator using VAE</vt:lpstr>
      <vt:lpstr>Anime Face generator using VAE</vt:lpstr>
      <vt:lpstr>Anime Face generator using VAE</vt:lpstr>
      <vt:lpstr>Anime Face generator using VAE</vt:lpstr>
      <vt:lpstr>Results After Training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generation  using  variational autoencoders</dc:title>
  <dc:creator>Aarat Satsangi</dc:creator>
  <cp:lastModifiedBy>Aarat Satsangi</cp:lastModifiedBy>
  <cp:revision>5</cp:revision>
  <dcterms:created xsi:type="dcterms:W3CDTF">2023-04-14T16:42:20Z</dcterms:created>
  <dcterms:modified xsi:type="dcterms:W3CDTF">2023-04-15T02:42:36Z</dcterms:modified>
</cp:coreProperties>
</file>